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slide39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38.xml" ContentType="application/vnd.openxmlformats-officedocument.presentationml.slide+xml"/>
  <Override PartName="/ppt/slides/slide43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42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5.xml" ContentType="application/vnd.ms-office.chartcolorstyle+xml"/>
  <Override PartName="/ppt/charts/colors6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49"/>
  </p:notesMasterIdLst>
  <p:sldIdLst>
    <p:sldId id="256" r:id="rId3"/>
    <p:sldId id="274" r:id="rId4"/>
    <p:sldId id="285" r:id="rId5"/>
    <p:sldId id="275" r:id="rId6"/>
    <p:sldId id="258" r:id="rId7"/>
    <p:sldId id="315" r:id="rId8"/>
    <p:sldId id="320" r:id="rId9"/>
    <p:sldId id="279" r:id="rId10"/>
    <p:sldId id="316" r:id="rId11"/>
    <p:sldId id="312" r:id="rId12"/>
    <p:sldId id="317" r:id="rId13"/>
    <p:sldId id="263" r:id="rId14"/>
    <p:sldId id="280" r:id="rId15"/>
    <p:sldId id="313" r:id="rId16"/>
    <p:sldId id="286" r:id="rId17"/>
    <p:sldId id="282" r:id="rId18"/>
    <p:sldId id="268" r:id="rId19"/>
    <p:sldId id="265" r:id="rId20"/>
    <p:sldId id="283" r:id="rId21"/>
    <p:sldId id="284" r:id="rId22"/>
    <p:sldId id="291" r:id="rId23"/>
    <p:sldId id="290" r:id="rId24"/>
    <p:sldId id="292" r:id="rId25"/>
    <p:sldId id="293" r:id="rId26"/>
    <p:sldId id="294" r:id="rId27"/>
    <p:sldId id="288" r:id="rId28"/>
    <p:sldId id="295" r:id="rId29"/>
    <p:sldId id="322" r:id="rId30"/>
    <p:sldId id="287" r:id="rId31"/>
    <p:sldId id="296" r:id="rId32"/>
    <p:sldId id="321" r:id="rId33"/>
    <p:sldId id="297" r:id="rId34"/>
    <p:sldId id="318" r:id="rId35"/>
    <p:sldId id="299" r:id="rId36"/>
    <p:sldId id="298" r:id="rId37"/>
    <p:sldId id="324" r:id="rId38"/>
    <p:sldId id="325" r:id="rId39"/>
    <p:sldId id="305" r:id="rId40"/>
    <p:sldId id="306" r:id="rId41"/>
    <p:sldId id="308" r:id="rId42"/>
    <p:sldId id="309" r:id="rId43"/>
    <p:sldId id="323" r:id="rId44"/>
    <p:sldId id="319" r:id="rId45"/>
    <p:sldId id="266" r:id="rId46"/>
    <p:sldId id="267" r:id="rId47"/>
    <p:sldId id="26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8D0D51-2AFE-41DE-9B76-3DE7667519AB}">
          <p14:sldIdLst>
            <p14:sldId id="256"/>
            <p14:sldId id="274"/>
            <p14:sldId id="285"/>
            <p14:sldId id="275"/>
            <p14:sldId id="258"/>
            <p14:sldId id="315"/>
            <p14:sldId id="320"/>
            <p14:sldId id="279"/>
            <p14:sldId id="316"/>
            <p14:sldId id="312"/>
            <p14:sldId id="317"/>
            <p14:sldId id="263"/>
            <p14:sldId id="280"/>
            <p14:sldId id="313"/>
            <p14:sldId id="286"/>
            <p14:sldId id="282"/>
            <p14:sldId id="268"/>
            <p14:sldId id="265"/>
            <p14:sldId id="283"/>
            <p14:sldId id="284"/>
            <p14:sldId id="291"/>
            <p14:sldId id="290"/>
            <p14:sldId id="292"/>
            <p14:sldId id="293"/>
            <p14:sldId id="294"/>
            <p14:sldId id="288"/>
            <p14:sldId id="295"/>
            <p14:sldId id="322"/>
            <p14:sldId id="287"/>
            <p14:sldId id="296"/>
            <p14:sldId id="321"/>
            <p14:sldId id="297"/>
            <p14:sldId id="318"/>
            <p14:sldId id="299"/>
            <p14:sldId id="298"/>
            <p14:sldId id="324"/>
            <p14:sldId id="325"/>
            <p14:sldId id="305"/>
            <p14:sldId id="306"/>
            <p14:sldId id="308"/>
            <p14:sldId id="309"/>
            <p14:sldId id="323"/>
            <p14:sldId id="319"/>
            <p14:sldId id="266"/>
            <p14:sldId id="267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 Patterson" initials="AP" lastIdx="8" clrIdx="0">
    <p:extLst>
      <p:ext uri="{19B8F6BF-5375-455C-9EA6-DF929625EA0E}">
        <p15:presenceInfo xmlns:p15="http://schemas.microsoft.com/office/powerpoint/2012/main" userId="43efe803dc12a2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8CDC"/>
    <a:srgbClr val="EAEFF7"/>
    <a:srgbClr val="255D8F"/>
    <a:srgbClr val="1B4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0" autoAdjust="0"/>
    <p:restoredTop sz="88192" autoAdjust="0"/>
  </p:normalViewPr>
  <p:slideViewPr>
    <p:cSldViewPr snapToGrid="0" snapToObjects="1">
      <p:cViewPr varScale="1">
        <p:scale>
          <a:sx n="60" d="100"/>
          <a:sy n="60" d="100"/>
        </p:scale>
        <p:origin x="1224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55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ustomXml" Target="../customXml/item2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3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66\Public\Bowel%20Cancer%20New%20Zealand\References\Slideshow\Probability%20by%20a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66\Public\Bowel%20Cancer%20New%20Zealand\References\Slideshow\Probability%20by%20ag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66\Public\Bowel%20Cancer%20New%20Zealand\References\Slidedeck%20ref%20pack\Regional%20raw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66\Public\Bowel%20Cancer%20New%20Zealand\References\Slideshow\M&#257;ori%20vs.%20non-M&#257;or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A8CDC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Sheet1!$C$4:$C$15</c:f>
              <c:strCache>
                <c:ptCount val="12"/>
                <c:pt idx="0">
                  <c:v>35</c:v>
                </c:pt>
                <c:pt idx="1">
                  <c:v>40</c:v>
                </c:pt>
                <c:pt idx="2">
                  <c:v>45</c:v>
                </c:pt>
                <c:pt idx="3">
                  <c:v>50</c:v>
                </c:pt>
                <c:pt idx="4">
                  <c:v>55</c:v>
                </c:pt>
                <c:pt idx="5">
                  <c:v>60</c:v>
                </c:pt>
                <c:pt idx="6">
                  <c:v>65</c:v>
                </c:pt>
                <c:pt idx="7">
                  <c:v>70</c:v>
                </c:pt>
                <c:pt idx="8">
                  <c:v>75</c:v>
                </c:pt>
                <c:pt idx="9">
                  <c:v>80</c:v>
                </c:pt>
                <c:pt idx="10">
                  <c:v>85</c:v>
                </c:pt>
                <c:pt idx="11">
                  <c:v>85+</c:v>
                </c:pt>
              </c:strCache>
            </c:strRef>
          </c:cat>
          <c:val>
            <c:numRef>
              <c:f>Sheet1!$D$4:$D$15</c:f>
              <c:numCache>
                <c:formatCode>0%</c:formatCode>
                <c:ptCount val="12"/>
                <c:pt idx="0">
                  <c:v>1E-3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5.0000000000000001E-3</c:v>
                </c:pt>
                <c:pt idx="5">
                  <c:v>0.01</c:v>
                </c:pt>
                <c:pt idx="6">
                  <c:v>0.02</c:v>
                </c:pt>
                <c:pt idx="7">
                  <c:v>0.03</c:v>
                </c:pt>
                <c:pt idx="8">
                  <c:v>4.3478260869565216E-2</c:v>
                </c:pt>
                <c:pt idx="9">
                  <c:v>6.6666666666666666E-2</c:v>
                </c:pt>
                <c:pt idx="10">
                  <c:v>9.0909090909090912E-2</c:v>
                </c:pt>
                <c:pt idx="11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1-4506-A99D-DC69AF9EC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14909640"/>
        <c:axId val="414909312"/>
      </c:barChart>
      <c:catAx>
        <c:axId val="414909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NZ" sz="14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Age,</a:t>
                </a:r>
                <a:r>
                  <a:rPr lang="en-NZ" sz="1400" b="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years</a:t>
                </a:r>
                <a:endParaRPr lang="en-NZ" sz="1400" b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6455509471866091"/>
              <c:y val="0.917881937735873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909312"/>
        <c:crosses val="autoZero"/>
        <c:auto val="1"/>
        <c:lblAlgn val="ctr"/>
        <c:lblOffset val="100"/>
        <c:noMultiLvlLbl val="0"/>
      </c:catAx>
      <c:valAx>
        <c:axId val="414909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Probability of bowel cancer</a:t>
                </a:r>
              </a:p>
            </c:rich>
          </c:tx>
          <c:layout>
            <c:manualLayout>
              <c:xMode val="edge"/>
              <c:yMode val="edge"/>
              <c:x val="0"/>
              <c:y val="0.139691126653528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909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A8CDC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Sheet1!$C$4:$C$15</c:f>
              <c:strCache>
                <c:ptCount val="12"/>
                <c:pt idx="0">
                  <c:v>35</c:v>
                </c:pt>
                <c:pt idx="1">
                  <c:v>40</c:v>
                </c:pt>
                <c:pt idx="2">
                  <c:v>45</c:v>
                </c:pt>
                <c:pt idx="3">
                  <c:v>50</c:v>
                </c:pt>
                <c:pt idx="4">
                  <c:v>55</c:v>
                </c:pt>
                <c:pt idx="5">
                  <c:v>60</c:v>
                </c:pt>
                <c:pt idx="6">
                  <c:v>65</c:v>
                </c:pt>
                <c:pt idx="7">
                  <c:v>70</c:v>
                </c:pt>
                <c:pt idx="8">
                  <c:v>75</c:v>
                </c:pt>
                <c:pt idx="9">
                  <c:v>80</c:v>
                </c:pt>
                <c:pt idx="10">
                  <c:v>85</c:v>
                </c:pt>
                <c:pt idx="11">
                  <c:v>85+</c:v>
                </c:pt>
              </c:strCache>
            </c:strRef>
          </c:cat>
          <c:val>
            <c:numRef>
              <c:f>Sheet1!$D$4:$D$15</c:f>
              <c:numCache>
                <c:formatCode>0%</c:formatCode>
                <c:ptCount val="12"/>
                <c:pt idx="0">
                  <c:v>1E-3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5.0000000000000001E-3</c:v>
                </c:pt>
                <c:pt idx="5">
                  <c:v>0.01</c:v>
                </c:pt>
                <c:pt idx="6">
                  <c:v>0.02</c:v>
                </c:pt>
                <c:pt idx="7">
                  <c:v>0.03</c:v>
                </c:pt>
                <c:pt idx="8">
                  <c:v>4.3478260869565216E-2</c:v>
                </c:pt>
                <c:pt idx="9">
                  <c:v>6.6666666666666666E-2</c:v>
                </c:pt>
                <c:pt idx="10">
                  <c:v>9.0909090909090912E-2</c:v>
                </c:pt>
                <c:pt idx="11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91-46A0-8517-D94EE0730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14909640"/>
        <c:axId val="414909312"/>
      </c:barChart>
      <c:catAx>
        <c:axId val="414909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NZ" sz="14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Age,</a:t>
                </a:r>
                <a:r>
                  <a:rPr lang="en-NZ" sz="1400" b="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years</a:t>
                </a:r>
                <a:endParaRPr lang="en-NZ" sz="1400" b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6455509471866091"/>
              <c:y val="0.917881937735873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909312"/>
        <c:crosses val="autoZero"/>
        <c:auto val="1"/>
        <c:lblAlgn val="ctr"/>
        <c:lblOffset val="100"/>
        <c:noMultiLvlLbl val="0"/>
      </c:catAx>
      <c:valAx>
        <c:axId val="414909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Probability of bowel cancer</a:t>
                </a:r>
              </a:p>
            </c:rich>
          </c:tx>
          <c:layout>
            <c:manualLayout>
              <c:xMode val="edge"/>
              <c:yMode val="edge"/>
              <c:x val="0"/>
              <c:y val="0.139691126653528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909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4-4780-993B-7E30028BDE8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9D4-4780-993B-7E30028BDE8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D4-4780-993B-7E30028BDE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'[Regional raw data.xlsx]Sheet1'!$P$3:$P$23</c:f>
              <c:strCache>
                <c:ptCount val="21"/>
                <c:pt idx="0">
                  <c:v>Southland</c:v>
                </c:pt>
                <c:pt idx="1">
                  <c:v>Otago</c:v>
                </c:pt>
                <c:pt idx="2">
                  <c:v>South Canterbury</c:v>
                </c:pt>
                <c:pt idx="3">
                  <c:v>Canterbury</c:v>
                </c:pt>
                <c:pt idx="4">
                  <c:v>West Coast</c:v>
                </c:pt>
                <c:pt idx="5">
                  <c:v>Nelson Malborough</c:v>
                </c:pt>
                <c:pt idx="6">
                  <c:v>Capital&amp;Coast</c:v>
                </c:pt>
                <c:pt idx="7">
                  <c:v>Wairarapa </c:v>
                </c:pt>
                <c:pt idx="8">
                  <c:v>Hutt Valley</c:v>
                </c:pt>
                <c:pt idx="9">
                  <c:v>MidCentral</c:v>
                </c:pt>
                <c:pt idx="10">
                  <c:v>Whanganui</c:v>
                </c:pt>
                <c:pt idx="11">
                  <c:v>Taranaki</c:v>
                </c:pt>
                <c:pt idx="12">
                  <c:v>Hawke's Bay</c:v>
                </c:pt>
                <c:pt idx="13">
                  <c:v>Lakes</c:v>
                </c:pt>
                <c:pt idx="14">
                  <c:v>Tairawhiti</c:v>
                </c:pt>
                <c:pt idx="15">
                  <c:v>Bay of Plenty</c:v>
                </c:pt>
                <c:pt idx="16">
                  <c:v>Waikato</c:v>
                </c:pt>
                <c:pt idx="17">
                  <c:v>Counties Manukau</c:v>
                </c:pt>
                <c:pt idx="18">
                  <c:v>Auckland</c:v>
                </c:pt>
                <c:pt idx="19">
                  <c:v>Waitemata</c:v>
                </c:pt>
                <c:pt idx="20">
                  <c:v>Northland</c:v>
                </c:pt>
              </c:strCache>
            </c:strRef>
          </c:cat>
          <c:val>
            <c:numRef>
              <c:f>'[Regional raw data.xlsx]Sheet1'!$Q$3:$Q$23</c:f>
              <c:numCache>
                <c:formatCode>General</c:formatCode>
                <c:ptCount val="21"/>
                <c:pt idx="0">
                  <c:v>21.2</c:v>
                </c:pt>
                <c:pt idx="1">
                  <c:v>21.2</c:v>
                </c:pt>
                <c:pt idx="2">
                  <c:v>21.5</c:v>
                </c:pt>
                <c:pt idx="3">
                  <c:v>16.399999999999999</c:v>
                </c:pt>
                <c:pt idx="4">
                  <c:v>19.2</c:v>
                </c:pt>
                <c:pt idx="5">
                  <c:v>18.100000000000001</c:v>
                </c:pt>
                <c:pt idx="6">
                  <c:v>15.6</c:v>
                </c:pt>
                <c:pt idx="7">
                  <c:v>15.5</c:v>
                </c:pt>
                <c:pt idx="8">
                  <c:v>16.3</c:v>
                </c:pt>
                <c:pt idx="9">
                  <c:v>17.899999999999999</c:v>
                </c:pt>
                <c:pt idx="10">
                  <c:v>19.2</c:v>
                </c:pt>
                <c:pt idx="11">
                  <c:v>19.2</c:v>
                </c:pt>
                <c:pt idx="12">
                  <c:v>18</c:v>
                </c:pt>
                <c:pt idx="13">
                  <c:v>16.100000000000001</c:v>
                </c:pt>
                <c:pt idx="14">
                  <c:v>14.5</c:v>
                </c:pt>
                <c:pt idx="15">
                  <c:v>17.2</c:v>
                </c:pt>
                <c:pt idx="16">
                  <c:v>18</c:v>
                </c:pt>
                <c:pt idx="17">
                  <c:v>14</c:v>
                </c:pt>
                <c:pt idx="18">
                  <c:v>13.9</c:v>
                </c:pt>
                <c:pt idx="19">
                  <c:v>14.3</c:v>
                </c:pt>
                <c:pt idx="20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4-4780-993B-7E30028BD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16674456"/>
        <c:axId val="416678720"/>
      </c:barChart>
      <c:catAx>
        <c:axId val="416674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6678720"/>
        <c:crosses val="autoZero"/>
        <c:auto val="1"/>
        <c:lblAlgn val="ctr"/>
        <c:lblOffset val="100"/>
        <c:noMultiLvlLbl val="0"/>
      </c:catAx>
      <c:valAx>
        <c:axId val="41667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6674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A8CD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BC1D999-B751-4895-954D-90122BAC31D7}" type="VALUE">
                      <a:rPr lang="en-US" smtClean="0"/>
                      <a:pPr/>
                      <a:t>[VALUE]</a:t>
                    </a:fld>
                    <a:endParaRPr lang="en-N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63B-4648-A3BB-1FB8B63CCA6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507C1DD-814E-4822-991A-AC15F1801FED}" type="VALUE">
                      <a:rPr lang="en-US" smtClean="0"/>
                      <a:pPr/>
                      <a:t>[VALUE]</a:t>
                    </a:fld>
                    <a:endParaRPr lang="en-N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63B-4648-A3BB-1FB8B63CCA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Sheet1!$B$5:$B$6</c:f>
              <c:strCache>
                <c:ptCount val="2"/>
                <c:pt idx="0">
                  <c:v>Māori</c:v>
                </c:pt>
                <c:pt idx="1">
                  <c:v>Non-Māori</c:v>
                </c:pt>
              </c:strCache>
            </c:strRef>
          </c:cat>
          <c:val>
            <c:numRef>
              <c:f>Sheet1!$C$5:$C$6</c:f>
              <c:numCache>
                <c:formatCode>General</c:formatCode>
                <c:ptCount val="2"/>
                <c:pt idx="0">
                  <c:v>8.4</c:v>
                </c:pt>
                <c:pt idx="1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5-4ECD-B1D9-FAD63BDA4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454941168"/>
        <c:axId val="454941824"/>
      </c:barChart>
      <c:catAx>
        <c:axId val="45494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941824"/>
        <c:crosses val="autoZero"/>
        <c:auto val="1"/>
        <c:lblAlgn val="ctr"/>
        <c:lblOffset val="100"/>
        <c:noMultiLvlLbl val="0"/>
      </c:catAx>
      <c:valAx>
        <c:axId val="454941824"/>
        <c:scaling>
          <c:orientation val="minMax"/>
          <c:max val="1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400" b="0" dirty="0">
                    <a:solidFill>
                      <a:schemeClr val="tx1"/>
                    </a:solidFill>
                  </a:rPr>
                  <a:t>Mortality per 100,000 population</a:t>
                </a:r>
              </a:p>
            </c:rich>
          </c:tx>
          <c:layout>
            <c:manualLayout>
              <c:xMode val="edge"/>
              <c:yMode val="edge"/>
              <c:x val="1.1935947594882299E-2"/>
              <c:y val="0.153451774145226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9411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89495073309622"/>
          <c:y val="6.8806774053994893E-2"/>
          <c:w val="0.54303129241663961"/>
          <c:h val="0.893349500216307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92D050">
                  <a:alpha val="95000"/>
                </a:srgbClr>
              </a:solidFill>
            </a:ln>
          </c:spPr>
          <c:dPt>
            <c:idx val="0"/>
            <c:bubble3D val="0"/>
            <c:spPr>
              <a:solidFill>
                <a:srgbClr val="BA8CDC">
                  <a:alpha val="50000"/>
                </a:srgbClr>
              </a:solidFill>
              <a:ln w="19050">
                <a:solidFill>
                  <a:srgbClr val="92D050">
                    <a:alpha val="9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62-429D-86EC-9A1139850917}"/>
              </c:ext>
            </c:extLst>
          </c:dPt>
          <c:dPt>
            <c:idx val="1"/>
            <c:bubble3D val="0"/>
            <c:explosion val="26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92D050">
                    <a:alpha val="9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62-429D-86EC-9A11398509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92D050">
                    <a:alpha val="9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62-429D-86EC-9A11398509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92D050">
                    <a:alpha val="9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62-429D-86EC-9A1139850917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62-429D-86EC-9A1139850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16500061502326"/>
          <c:y val="4.128406443239694E-2"/>
          <c:w val="0.56185248629947171"/>
          <c:h val="0.924312548540605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BA8CD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80-42C0-93F5-20072CED0713}"/>
              </c:ext>
            </c:extLst>
          </c:dPt>
          <c:dPt>
            <c:idx val="1"/>
            <c:bubble3D val="0"/>
            <c:explosion val="11"/>
            <c:spPr>
              <a:solidFill>
                <a:schemeClr val="accent6">
                  <a:lumMod val="40000"/>
                  <a:lumOff val="60000"/>
                  <a:alpha val="50000"/>
                </a:schemeClr>
              </a:solidFill>
              <a:ln w="19050">
                <a:solidFill>
                  <a:schemeClr val="tx1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80-42C0-93F5-20072CED07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80-42C0-93F5-20072CED07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80-42C0-93F5-20072CED071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0E0FF6-E6BE-4FCC-9260-4859D389A951}" type="VALUE">
                      <a:rPr lang="en-US" sz="4000" b="1" smtClean="0">
                        <a:solidFill>
                          <a:schemeClr val="bg1"/>
                        </a:solidFill>
                      </a:rPr>
                      <a:pPr>
                        <a:defRPr sz="40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sz="4000" b="1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80-42C0-93F5-20072CED071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80-42C0-93F5-20072CED07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80-42C0-93F5-20072CED07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5C9A5-3239-471E-9230-C9162D5657C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FCDE681-114E-44FF-B0CE-180AB41413EA}">
      <dgm:prSet phldrT="[Text]"/>
      <dgm:spPr>
        <a:solidFill>
          <a:schemeClr val="accent6">
            <a:lumMod val="40000"/>
            <a:lumOff val="60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r>
            <a:rPr lang="en-NZ" dirty="0"/>
            <a:t>0</a:t>
          </a:r>
        </a:p>
      </dgm:t>
    </dgm:pt>
    <dgm:pt modelId="{CCF37093-E40C-4908-A10F-748ADF782F17}" type="parTrans" cxnId="{7E05AF1D-92FE-44C6-9E65-77E8811DCCED}">
      <dgm:prSet/>
      <dgm:spPr/>
      <dgm:t>
        <a:bodyPr/>
        <a:lstStyle/>
        <a:p>
          <a:endParaRPr lang="en-NZ"/>
        </a:p>
      </dgm:t>
    </dgm:pt>
    <dgm:pt modelId="{FA1DC94D-BBB2-4BBE-AB7D-00BA374D8FA6}" type="sibTrans" cxnId="{7E05AF1D-92FE-44C6-9E65-77E8811DCCED}">
      <dgm:prSet/>
      <dgm:spPr/>
      <dgm:t>
        <a:bodyPr/>
        <a:lstStyle/>
        <a:p>
          <a:endParaRPr lang="en-NZ"/>
        </a:p>
      </dgm:t>
    </dgm:pt>
    <dgm:pt modelId="{093375D1-D774-4D9D-AD94-7977EC606BFA}">
      <dgm:prSet phldrT="[Text]"/>
      <dgm:spPr>
        <a:solidFill>
          <a:schemeClr val="accent6">
            <a:lumMod val="60000"/>
            <a:lumOff val="40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r>
            <a:rPr lang="en-NZ" dirty="0"/>
            <a:t>I</a:t>
          </a:r>
        </a:p>
      </dgm:t>
    </dgm:pt>
    <dgm:pt modelId="{B47386BB-63A3-4832-9B90-6D4AF2A9C3CA}" type="parTrans" cxnId="{1F8AC285-941A-4978-9861-489BA7138333}">
      <dgm:prSet/>
      <dgm:spPr/>
      <dgm:t>
        <a:bodyPr/>
        <a:lstStyle/>
        <a:p>
          <a:endParaRPr lang="en-NZ"/>
        </a:p>
      </dgm:t>
    </dgm:pt>
    <dgm:pt modelId="{C07D4A19-91F3-4CA7-A3E3-09262E24A2B0}" type="sibTrans" cxnId="{1F8AC285-941A-4978-9861-489BA7138333}">
      <dgm:prSet/>
      <dgm:spPr/>
      <dgm:t>
        <a:bodyPr/>
        <a:lstStyle/>
        <a:p>
          <a:endParaRPr lang="en-NZ"/>
        </a:p>
      </dgm:t>
    </dgm:pt>
    <dgm:pt modelId="{76A297B8-97DB-4F08-8B15-80EAC60684C2}">
      <dgm:prSet phldrT="[Text]"/>
      <dgm:spPr>
        <a:solidFill>
          <a:schemeClr val="accent6"/>
        </a:solidFill>
        <a:ln w="38100">
          <a:solidFill>
            <a:srgbClr val="7030A0"/>
          </a:solidFill>
        </a:ln>
      </dgm:spPr>
      <dgm:t>
        <a:bodyPr/>
        <a:lstStyle/>
        <a:p>
          <a:r>
            <a:rPr lang="en-NZ" dirty="0"/>
            <a:t>II</a:t>
          </a:r>
        </a:p>
      </dgm:t>
    </dgm:pt>
    <dgm:pt modelId="{91F3201D-47EC-42E2-B90A-7C880C49F106}" type="parTrans" cxnId="{AA46296B-79B7-4A04-AC7C-C49680E24F78}">
      <dgm:prSet/>
      <dgm:spPr/>
      <dgm:t>
        <a:bodyPr/>
        <a:lstStyle/>
        <a:p>
          <a:endParaRPr lang="en-NZ"/>
        </a:p>
      </dgm:t>
    </dgm:pt>
    <dgm:pt modelId="{9F316E0A-E749-43E1-A35E-B13FDA73FCB8}" type="sibTrans" cxnId="{AA46296B-79B7-4A04-AC7C-C49680E24F78}">
      <dgm:prSet/>
      <dgm:spPr/>
      <dgm:t>
        <a:bodyPr/>
        <a:lstStyle/>
        <a:p>
          <a:endParaRPr lang="en-NZ"/>
        </a:p>
      </dgm:t>
    </dgm:pt>
    <dgm:pt modelId="{9016E4CE-AF2E-476F-B2F2-60EFA0BF2548}">
      <dgm:prSet/>
      <dgm:spPr>
        <a:solidFill>
          <a:schemeClr val="accent6">
            <a:lumMod val="75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r>
            <a:rPr lang="en-NZ" dirty="0"/>
            <a:t>III</a:t>
          </a:r>
        </a:p>
      </dgm:t>
    </dgm:pt>
    <dgm:pt modelId="{DBA4BD06-423A-4D6B-9F6C-1C2DC549B4FE}" type="parTrans" cxnId="{F8A1AD4F-C4BE-4623-A7F9-731C9F7C7B43}">
      <dgm:prSet/>
      <dgm:spPr/>
      <dgm:t>
        <a:bodyPr/>
        <a:lstStyle/>
        <a:p>
          <a:endParaRPr lang="en-NZ"/>
        </a:p>
      </dgm:t>
    </dgm:pt>
    <dgm:pt modelId="{49E09EF0-B132-4672-95AA-43D90DE97F2A}" type="sibTrans" cxnId="{F8A1AD4F-C4BE-4623-A7F9-731C9F7C7B43}">
      <dgm:prSet/>
      <dgm:spPr/>
      <dgm:t>
        <a:bodyPr/>
        <a:lstStyle/>
        <a:p>
          <a:endParaRPr lang="en-NZ"/>
        </a:p>
      </dgm:t>
    </dgm:pt>
    <dgm:pt modelId="{DEECD9AD-1496-48D3-B020-20E1EB034EAB}">
      <dgm:prSet/>
      <dgm:spPr>
        <a:solidFill>
          <a:schemeClr val="accent6">
            <a:lumMod val="50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r>
            <a:rPr lang="en-NZ" dirty="0"/>
            <a:t>IV</a:t>
          </a:r>
        </a:p>
      </dgm:t>
    </dgm:pt>
    <dgm:pt modelId="{25821965-7FC5-4BDA-A2EA-94CC23E8B095}" type="parTrans" cxnId="{3E0DB603-119B-43E0-927C-D728C5736937}">
      <dgm:prSet/>
      <dgm:spPr/>
      <dgm:t>
        <a:bodyPr/>
        <a:lstStyle/>
        <a:p>
          <a:endParaRPr lang="en-NZ"/>
        </a:p>
      </dgm:t>
    </dgm:pt>
    <dgm:pt modelId="{9229A4C8-79C6-4FF6-96E5-44BE9AFFEBA8}" type="sibTrans" cxnId="{3E0DB603-119B-43E0-927C-D728C5736937}">
      <dgm:prSet/>
      <dgm:spPr/>
      <dgm:t>
        <a:bodyPr/>
        <a:lstStyle/>
        <a:p>
          <a:endParaRPr lang="en-NZ"/>
        </a:p>
      </dgm:t>
    </dgm:pt>
    <dgm:pt modelId="{FA44688E-8EBB-4177-9260-34EE4DD87C8A}" type="pres">
      <dgm:prSet presAssocID="{62E5C9A5-3239-471E-9230-C9162D5657C1}" presName="Name0" presStyleCnt="0">
        <dgm:presLayoutVars>
          <dgm:dir/>
          <dgm:animLvl val="lvl"/>
          <dgm:resizeHandles val="exact"/>
        </dgm:presLayoutVars>
      </dgm:prSet>
      <dgm:spPr/>
    </dgm:pt>
    <dgm:pt modelId="{A7CAC15C-666A-48C2-9F81-9B3C078D05F7}" type="pres">
      <dgm:prSet presAssocID="{9FCDE681-114E-44FF-B0CE-180AB41413EA}" presName="parTxOnly" presStyleLbl="node1" presStyleIdx="0" presStyleCnt="5" custScaleY="143508">
        <dgm:presLayoutVars>
          <dgm:chMax val="0"/>
          <dgm:chPref val="0"/>
          <dgm:bulletEnabled val="1"/>
        </dgm:presLayoutVars>
      </dgm:prSet>
      <dgm:spPr/>
    </dgm:pt>
    <dgm:pt modelId="{9CF43178-5B45-4FB7-B338-3249BB789001}" type="pres">
      <dgm:prSet presAssocID="{FA1DC94D-BBB2-4BBE-AB7D-00BA374D8FA6}" presName="parTxOnlySpace" presStyleCnt="0"/>
      <dgm:spPr/>
    </dgm:pt>
    <dgm:pt modelId="{C37B77A3-A89F-45B1-B710-CBBE91C16539}" type="pres">
      <dgm:prSet presAssocID="{093375D1-D774-4D9D-AD94-7977EC606BFA}" presName="parTxOnly" presStyleLbl="node1" presStyleIdx="1" presStyleCnt="5" custScaleY="143508">
        <dgm:presLayoutVars>
          <dgm:chMax val="0"/>
          <dgm:chPref val="0"/>
          <dgm:bulletEnabled val="1"/>
        </dgm:presLayoutVars>
      </dgm:prSet>
      <dgm:spPr/>
    </dgm:pt>
    <dgm:pt modelId="{421A8DD5-B720-4F92-9AE8-4446FFB323AB}" type="pres">
      <dgm:prSet presAssocID="{C07D4A19-91F3-4CA7-A3E3-09262E24A2B0}" presName="parTxOnlySpace" presStyleCnt="0"/>
      <dgm:spPr/>
    </dgm:pt>
    <dgm:pt modelId="{42CDBF2D-3A35-4FB8-9E08-14762C322373}" type="pres">
      <dgm:prSet presAssocID="{76A297B8-97DB-4F08-8B15-80EAC60684C2}" presName="parTxOnly" presStyleLbl="node1" presStyleIdx="2" presStyleCnt="5" custScaleY="143508">
        <dgm:presLayoutVars>
          <dgm:chMax val="0"/>
          <dgm:chPref val="0"/>
          <dgm:bulletEnabled val="1"/>
        </dgm:presLayoutVars>
      </dgm:prSet>
      <dgm:spPr/>
    </dgm:pt>
    <dgm:pt modelId="{FBF29CBC-CB55-4682-AFA9-1290E634C674}" type="pres">
      <dgm:prSet presAssocID="{9F316E0A-E749-43E1-A35E-B13FDA73FCB8}" presName="parTxOnlySpace" presStyleCnt="0"/>
      <dgm:spPr/>
    </dgm:pt>
    <dgm:pt modelId="{6E8F9C80-BB09-4E7D-AFCF-7ACC1D479A7A}" type="pres">
      <dgm:prSet presAssocID="{9016E4CE-AF2E-476F-B2F2-60EFA0BF2548}" presName="parTxOnly" presStyleLbl="node1" presStyleIdx="3" presStyleCnt="5" custScaleY="143508" custLinFactNeighborX="1125" custLinFactNeighborY="0">
        <dgm:presLayoutVars>
          <dgm:chMax val="0"/>
          <dgm:chPref val="0"/>
          <dgm:bulletEnabled val="1"/>
        </dgm:presLayoutVars>
      </dgm:prSet>
      <dgm:spPr/>
    </dgm:pt>
    <dgm:pt modelId="{ABF1949D-415C-4FF2-9BD7-DBC3E635143D}" type="pres">
      <dgm:prSet presAssocID="{49E09EF0-B132-4672-95AA-43D90DE97F2A}" presName="parTxOnlySpace" presStyleCnt="0"/>
      <dgm:spPr/>
    </dgm:pt>
    <dgm:pt modelId="{EDE79CE5-A82A-41FD-B15A-8685C5ADEC5F}" type="pres">
      <dgm:prSet presAssocID="{DEECD9AD-1496-48D3-B020-20E1EB034EAB}" presName="parTxOnly" presStyleLbl="node1" presStyleIdx="4" presStyleCnt="5" custScaleY="143508" custLinFactNeighborX="1125" custLinFactNeighborY="0">
        <dgm:presLayoutVars>
          <dgm:chMax val="0"/>
          <dgm:chPref val="0"/>
          <dgm:bulletEnabled val="1"/>
        </dgm:presLayoutVars>
      </dgm:prSet>
      <dgm:spPr/>
    </dgm:pt>
  </dgm:ptLst>
  <dgm:cxnLst>
    <dgm:cxn modelId="{3E0DB603-119B-43E0-927C-D728C5736937}" srcId="{62E5C9A5-3239-471E-9230-C9162D5657C1}" destId="{DEECD9AD-1496-48D3-B020-20E1EB034EAB}" srcOrd="4" destOrd="0" parTransId="{25821965-7FC5-4BDA-A2EA-94CC23E8B095}" sibTransId="{9229A4C8-79C6-4FF6-96E5-44BE9AFFEBA8}"/>
    <dgm:cxn modelId="{7E05AF1D-92FE-44C6-9E65-77E8811DCCED}" srcId="{62E5C9A5-3239-471E-9230-C9162D5657C1}" destId="{9FCDE681-114E-44FF-B0CE-180AB41413EA}" srcOrd="0" destOrd="0" parTransId="{CCF37093-E40C-4908-A10F-748ADF782F17}" sibTransId="{FA1DC94D-BBB2-4BBE-AB7D-00BA374D8FA6}"/>
    <dgm:cxn modelId="{75105E2D-4D4E-4B2F-B29F-0D8F96C06DBB}" type="presOf" srcId="{9FCDE681-114E-44FF-B0CE-180AB41413EA}" destId="{A7CAC15C-666A-48C2-9F81-9B3C078D05F7}" srcOrd="0" destOrd="0" presId="urn:microsoft.com/office/officeart/2005/8/layout/chevron1"/>
    <dgm:cxn modelId="{AA46296B-79B7-4A04-AC7C-C49680E24F78}" srcId="{62E5C9A5-3239-471E-9230-C9162D5657C1}" destId="{76A297B8-97DB-4F08-8B15-80EAC60684C2}" srcOrd="2" destOrd="0" parTransId="{91F3201D-47EC-42E2-B90A-7C880C49F106}" sibTransId="{9F316E0A-E749-43E1-A35E-B13FDA73FCB8}"/>
    <dgm:cxn modelId="{AAE1506B-608B-4107-AD22-BAC8D468563A}" type="presOf" srcId="{76A297B8-97DB-4F08-8B15-80EAC60684C2}" destId="{42CDBF2D-3A35-4FB8-9E08-14762C322373}" srcOrd="0" destOrd="0" presId="urn:microsoft.com/office/officeart/2005/8/layout/chevron1"/>
    <dgm:cxn modelId="{B2D38C6E-F740-4AB0-B319-97F24E7D5C75}" type="presOf" srcId="{DEECD9AD-1496-48D3-B020-20E1EB034EAB}" destId="{EDE79CE5-A82A-41FD-B15A-8685C5ADEC5F}" srcOrd="0" destOrd="0" presId="urn:microsoft.com/office/officeart/2005/8/layout/chevron1"/>
    <dgm:cxn modelId="{F8A1AD4F-C4BE-4623-A7F9-731C9F7C7B43}" srcId="{62E5C9A5-3239-471E-9230-C9162D5657C1}" destId="{9016E4CE-AF2E-476F-B2F2-60EFA0BF2548}" srcOrd="3" destOrd="0" parTransId="{DBA4BD06-423A-4D6B-9F6C-1C2DC549B4FE}" sibTransId="{49E09EF0-B132-4672-95AA-43D90DE97F2A}"/>
    <dgm:cxn modelId="{D6489050-DE96-40D8-933C-33499BE9440D}" type="presOf" srcId="{62E5C9A5-3239-471E-9230-C9162D5657C1}" destId="{FA44688E-8EBB-4177-9260-34EE4DD87C8A}" srcOrd="0" destOrd="0" presId="urn:microsoft.com/office/officeart/2005/8/layout/chevron1"/>
    <dgm:cxn modelId="{8FA79780-279D-45E8-944E-AE943ABF0EA6}" type="presOf" srcId="{9016E4CE-AF2E-476F-B2F2-60EFA0BF2548}" destId="{6E8F9C80-BB09-4E7D-AFCF-7ACC1D479A7A}" srcOrd="0" destOrd="0" presId="urn:microsoft.com/office/officeart/2005/8/layout/chevron1"/>
    <dgm:cxn modelId="{1F8AC285-941A-4978-9861-489BA7138333}" srcId="{62E5C9A5-3239-471E-9230-C9162D5657C1}" destId="{093375D1-D774-4D9D-AD94-7977EC606BFA}" srcOrd="1" destOrd="0" parTransId="{B47386BB-63A3-4832-9B90-6D4AF2A9C3CA}" sibTransId="{C07D4A19-91F3-4CA7-A3E3-09262E24A2B0}"/>
    <dgm:cxn modelId="{34E61FDC-8A4D-4997-AC83-5F770E13C974}" type="presOf" srcId="{093375D1-D774-4D9D-AD94-7977EC606BFA}" destId="{C37B77A3-A89F-45B1-B710-CBBE91C16539}" srcOrd="0" destOrd="0" presId="urn:microsoft.com/office/officeart/2005/8/layout/chevron1"/>
    <dgm:cxn modelId="{C401E6FA-6746-4CA1-88CA-60CCE0BCA0E2}" type="presParOf" srcId="{FA44688E-8EBB-4177-9260-34EE4DD87C8A}" destId="{A7CAC15C-666A-48C2-9F81-9B3C078D05F7}" srcOrd="0" destOrd="0" presId="urn:microsoft.com/office/officeart/2005/8/layout/chevron1"/>
    <dgm:cxn modelId="{2BF8C4E6-CDFE-41F6-9FBE-A114DDC5F51E}" type="presParOf" srcId="{FA44688E-8EBB-4177-9260-34EE4DD87C8A}" destId="{9CF43178-5B45-4FB7-B338-3249BB789001}" srcOrd="1" destOrd="0" presId="urn:microsoft.com/office/officeart/2005/8/layout/chevron1"/>
    <dgm:cxn modelId="{814D120A-5435-4911-A8DD-9BE83B5583DB}" type="presParOf" srcId="{FA44688E-8EBB-4177-9260-34EE4DD87C8A}" destId="{C37B77A3-A89F-45B1-B710-CBBE91C16539}" srcOrd="2" destOrd="0" presId="urn:microsoft.com/office/officeart/2005/8/layout/chevron1"/>
    <dgm:cxn modelId="{0D86FFA0-76F0-4738-AA62-0CA7BC6F971D}" type="presParOf" srcId="{FA44688E-8EBB-4177-9260-34EE4DD87C8A}" destId="{421A8DD5-B720-4F92-9AE8-4446FFB323AB}" srcOrd="3" destOrd="0" presId="urn:microsoft.com/office/officeart/2005/8/layout/chevron1"/>
    <dgm:cxn modelId="{71991233-30F7-454F-8153-249FDC00F02B}" type="presParOf" srcId="{FA44688E-8EBB-4177-9260-34EE4DD87C8A}" destId="{42CDBF2D-3A35-4FB8-9E08-14762C322373}" srcOrd="4" destOrd="0" presId="urn:microsoft.com/office/officeart/2005/8/layout/chevron1"/>
    <dgm:cxn modelId="{3AE6422C-2E16-4504-98F2-17F7F9CF3CD0}" type="presParOf" srcId="{FA44688E-8EBB-4177-9260-34EE4DD87C8A}" destId="{FBF29CBC-CB55-4682-AFA9-1290E634C674}" srcOrd="5" destOrd="0" presId="urn:microsoft.com/office/officeart/2005/8/layout/chevron1"/>
    <dgm:cxn modelId="{96BDFBD0-568D-475B-ABEA-760243B6D9E5}" type="presParOf" srcId="{FA44688E-8EBB-4177-9260-34EE4DD87C8A}" destId="{6E8F9C80-BB09-4E7D-AFCF-7ACC1D479A7A}" srcOrd="6" destOrd="0" presId="urn:microsoft.com/office/officeart/2005/8/layout/chevron1"/>
    <dgm:cxn modelId="{340750EF-BB6C-492B-B12A-B19089CAF0B8}" type="presParOf" srcId="{FA44688E-8EBB-4177-9260-34EE4DD87C8A}" destId="{ABF1949D-415C-4FF2-9BD7-DBC3E635143D}" srcOrd="7" destOrd="0" presId="urn:microsoft.com/office/officeart/2005/8/layout/chevron1"/>
    <dgm:cxn modelId="{FF75CA75-86CD-4D43-8570-4F42EB728EE5}" type="presParOf" srcId="{FA44688E-8EBB-4177-9260-34EE4DD87C8A}" destId="{EDE79CE5-A82A-41FD-B15A-8685C5ADEC5F}" srcOrd="8" destOrd="0" presId="urn:microsoft.com/office/officeart/2005/8/layout/chevron1"/>
  </dgm:cxnLst>
  <dgm:bg>
    <a:noFill/>
  </dgm:bg>
  <dgm:whole>
    <a:ln w="952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AC15C-666A-48C2-9F81-9B3C078D05F7}">
      <dsp:nvSpPr>
        <dsp:cNvPr id="0" name=""/>
        <dsp:cNvSpPr/>
      </dsp:nvSpPr>
      <dsp:spPr>
        <a:xfrm>
          <a:off x="2310" y="526273"/>
          <a:ext cx="2056569" cy="1180536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5500" kern="1200" dirty="0"/>
            <a:t>0</a:t>
          </a:r>
        </a:p>
      </dsp:txBody>
      <dsp:txXfrm>
        <a:off x="592578" y="526273"/>
        <a:ext cx="876033" cy="1180536"/>
      </dsp:txXfrm>
    </dsp:sp>
    <dsp:sp modelId="{C37B77A3-A89F-45B1-B710-CBBE91C16539}">
      <dsp:nvSpPr>
        <dsp:cNvPr id="0" name=""/>
        <dsp:cNvSpPr/>
      </dsp:nvSpPr>
      <dsp:spPr>
        <a:xfrm>
          <a:off x="1853223" y="526273"/>
          <a:ext cx="2056569" cy="1180536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27" tIns="72009" rIns="72009" bIns="72009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5400" kern="1200" dirty="0"/>
            <a:t>I</a:t>
          </a:r>
        </a:p>
      </dsp:txBody>
      <dsp:txXfrm>
        <a:off x="2443491" y="526273"/>
        <a:ext cx="876033" cy="1180536"/>
      </dsp:txXfrm>
    </dsp:sp>
    <dsp:sp modelId="{42CDBF2D-3A35-4FB8-9E08-14762C322373}">
      <dsp:nvSpPr>
        <dsp:cNvPr id="0" name=""/>
        <dsp:cNvSpPr/>
      </dsp:nvSpPr>
      <dsp:spPr>
        <a:xfrm>
          <a:off x="3704136" y="526273"/>
          <a:ext cx="2056569" cy="1180536"/>
        </a:xfrm>
        <a:prstGeom prst="chevron">
          <a:avLst/>
        </a:prstGeom>
        <a:solidFill>
          <a:schemeClr val="accent6"/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5300" kern="1200" dirty="0"/>
            <a:t>II</a:t>
          </a:r>
        </a:p>
      </dsp:txBody>
      <dsp:txXfrm>
        <a:off x="4294404" y="526273"/>
        <a:ext cx="876033" cy="1180536"/>
      </dsp:txXfrm>
    </dsp:sp>
    <dsp:sp modelId="{6E8F9C80-BB09-4E7D-AFCF-7ACC1D479A7A}">
      <dsp:nvSpPr>
        <dsp:cNvPr id="0" name=""/>
        <dsp:cNvSpPr/>
      </dsp:nvSpPr>
      <dsp:spPr>
        <a:xfrm>
          <a:off x="5557362" y="526273"/>
          <a:ext cx="2056569" cy="1180536"/>
        </a:xfrm>
        <a:prstGeom prst="chevron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69342" rIns="69342" bIns="69342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5200" kern="1200" dirty="0"/>
            <a:t>III</a:t>
          </a:r>
        </a:p>
      </dsp:txBody>
      <dsp:txXfrm>
        <a:off x="6147630" y="526273"/>
        <a:ext cx="876033" cy="1180536"/>
      </dsp:txXfrm>
    </dsp:sp>
    <dsp:sp modelId="{EDE79CE5-A82A-41FD-B15A-8685C5ADEC5F}">
      <dsp:nvSpPr>
        <dsp:cNvPr id="0" name=""/>
        <dsp:cNvSpPr/>
      </dsp:nvSpPr>
      <dsp:spPr>
        <a:xfrm>
          <a:off x="7408272" y="526273"/>
          <a:ext cx="2056569" cy="1180536"/>
        </a:xfrm>
        <a:prstGeom prst="chevron">
          <a:avLst/>
        </a:prstGeom>
        <a:solidFill>
          <a:schemeClr val="accent6">
            <a:lumMod val="5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26" tIns="68009" rIns="68009" bIns="68009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5100" kern="1200" dirty="0"/>
            <a:t>IV</a:t>
          </a:r>
        </a:p>
      </dsp:txBody>
      <dsp:txXfrm>
        <a:off x="7998540" y="526273"/>
        <a:ext cx="876033" cy="1180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465D5-5A29-41D5-BA99-15E8371D4307}" type="datetimeFigureOut">
              <a:rPr lang="en-NZ" smtClean="0"/>
              <a:t>5/04/2018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3CF1A-15AB-4021-A037-E2983316A1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660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F1A-15AB-4021-A037-E2983316A196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5753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A colonoscopy is effective for detecting significant polyps and at least 95% of cancers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F1A-15AB-4021-A037-E2983316A196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5426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F1A-15AB-4021-A037-E2983316A196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3161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Adjuvant chemotherapy is most often used for patients with Stage II or III bowel cancer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F1A-15AB-4021-A037-E2983316A196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0597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F1A-15AB-4021-A037-E2983316A196}" type="slidenum">
              <a:rPr lang="en-NZ" smtClean="0"/>
              <a:t>35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2299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F1A-15AB-4021-A037-E2983316A196}" type="slidenum">
              <a:rPr lang="en-NZ" smtClean="0"/>
              <a:t>38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8668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F1A-15AB-4021-A037-E2983316A196}" type="slidenum">
              <a:rPr lang="en-NZ" smtClean="0"/>
              <a:t>39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9273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F1A-15AB-4021-A037-E2983316A196}" type="slidenum">
              <a:rPr lang="en-NZ" smtClean="0"/>
              <a:t>40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2401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F1A-15AB-4021-A037-E2983316A196}" type="slidenum">
              <a:rPr lang="en-NZ" smtClean="0"/>
              <a:t>41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8182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While you can’t do anything about genetic risk factors and personal/family history, there are modifiable risk factors that can be addressed to reduce your chance of bowel cancer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F1A-15AB-4021-A037-E2983316A196}" type="slidenum">
              <a:rPr lang="en-NZ" smtClean="0"/>
              <a:t>44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058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F1A-15AB-4021-A037-E2983316A196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714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F1A-15AB-4021-A037-E2983316A196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9141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The highest rates of bowel cancer in Ne Zealand are found in the southern half of the South Island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F1A-15AB-4021-A037-E2983316A196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023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F1A-15AB-4021-A037-E2983316A196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0313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600" baseline="30000" dirty="0">
                <a:latin typeface="Arial" charset="0"/>
                <a:cs typeface="Arial" charset="0"/>
              </a:rPr>
              <a:t>Globally, bowel cancer accounts for 10% of all cancers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F1A-15AB-4021-A037-E2983316A196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9820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baseline="30000" dirty="0">
                <a:latin typeface="Arial" charset="0"/>
                <a:cs typeface="Arial" charset="0"/>
              </a:rPr>
              <a:t>Bowel cancer causes 694,000 deaths worldwide each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F1A-15AB-4021-A037-E2983316A196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4602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100" dirty="0"/>
              <a:t>30% of people with bowel cancer have a family history or hereditary factors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F1A-15AB-4021-A037-E2983316A196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401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You can also visit your local pharmacy to discuss self-screening and purchasing of a test kit (if you are not experiencing symptoms)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F1A-15AB-4021-A037-E2983316A196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654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02B4F0-AA8C-4CA0-9FE3-C60B2A06B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100" cy="6911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84BF-1D54-974F-A542-F156A8B73DB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7AB3-7A6A-4D45-A76C-1A3A30BE8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7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84BF-1D54-974F-A542-F156A8B73DB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7AB3-7A6A-4D45-A76C-1A3A30BE8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84BF-1D54-974F-A542-F156A8B73DB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7AB3-7A6A-4D45-A76C-1A3A30BE8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1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84BF-1D54-974F-A542-F156A8B73DB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7AB3-7A6A-4D45-A76C-1A3A30BE8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80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2A692-3B84-433E-B755-DAEC5BB2D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568E7-9715-4E2F-8F76-0AAC9E60B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52753-4EAA-4B47-BE5D-2A134E21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4A077-15C6-46E1-BF6E-8E6435E01EB4}" type="datetimeFigureOut">
              <a:rPr lang="en-NZ" smtClean="0"/>
              <a:t>5/04/2018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FEF0C-A553-4F8B-ABB3-8DE1FCBF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7EA7F-D435-4B1F-8F4C-78C3AF62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A2AADC-ED4C-4963-866D-B70D56A4D7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0187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72DE-133C-4350-8DF9-3159B562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8A2D7-4F2F-42B5-80D1-328203148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F0178-C801-4E99-BFB3-3AF7D4DB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4A077-15C6-46E1-BF6E-8E6435E01EB4}" type="datetimeFigureOut">
              <a:rPr lang="en-NZ" smtClean="0"/>
              <a:t>5/04/2018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7B7B2-8C2F-4644-B0C0-745AC0C9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627D0-A626-4B84-B764-E6E46625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A2AADC-ED4C-4963-866D-B70D56A4D7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636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9F56-8725-4C2E-8D15-E72CA293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3FC92-FF92-499A-ABE6-1A49E8164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6F2C6-8459-40C2-8B84-8DE52ABD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4A077-15C6-46E1-BF6E-8E6435E01EB4}" type="datetimeFigureOut">
              <a:rPr lang="en-NZ" smtClean="0"/>
              <a:t>5/04/2018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09665-BF67-4012-9C85-F440999F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406B8-FBC0-453A-AF2F-5F672726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A2AADC-ED4C-4963-866D-B70D56A4D7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9329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DD71-44A2-47EA-99E1-9CB61127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1F59-C8C1-486F-BC54-3329E4F62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4FC5-170F-43A0-B58B-756D60EEE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0F673-8B76-41F4-99B2-379E1127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4A077-15C6-46E1-BF6E-8E6435E01EB4}" type="datetimeFigureOut">
              <a:rPr lang="en-NZ" smtClean="0"/>
              <a:t>5/04/2018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40B3E-9909-468B-A938-25216A25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E351A-FE76-40B9-AA23-89D121DC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A2AADC-ED4C-4963-866D-B70D56A4D7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9832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18172-F256-484D-8D4E-A8014016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D1799-47D3-42AF-A277-A0C963798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23A71-415C-4FDD-B490-B89897ED1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CE808-3041-44E3-A579-6777D4195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94C09-2FFB-4F7F-9851-B2C185B9D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708ACD-FB72-4315-9FC1-D193F8C2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4A077-15C6-46E1-BF6E-8E6435E01EB4}" type="datetimeFigureOut">
              <a:rPr lang="en-NZ" smtClean="0"/>
              <a:t>5/04/2018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254AEA-96A1-4C02-BDAA-F03309FB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29C4AB-F7B2-4143-B3B9-CEC2ACF2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A2AADC-ED4C-4963-866D-B70D56A4D7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9268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80228-BCD0-439E-BFB8-BAE8EE3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8FF6F-1B2C-4D09-A91F-0F7A350B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4A077-15C6-46E1-BF6E-8E6435E01EB4}" type="datetimeFigureOut">
              <a:rPr lang="en-NZ" smtClean="0"/>
              <a:t>5/04/2018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D0659-2B2E-46E2-A41A-EAD9F5D9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DE9CA-8228-4BF7-A53A-083CB13C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A2AADC-ED4C-4963-866D-B70D56A4D7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7025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04907-9727-40C0-87D7-BAD0CB95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4A077-15C6-46E1-BF6E-8E6435E01EB4}" type="datetimeFigureOut">
              <a:rPr lang="en-NZ" smtClean="0"/>
              <a:t>5/04/2018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C2868-7F32-485A-8D03-3E4F22B8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4B97F-A1F6-4882-A532-FA6C69F7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A2AADC-ED4C-4963-866D-B70D56A4D7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104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84BF-1D54-974F-A542-F156A8B73DB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7AB3-7A6A-4D45-A76C-1A3A30BE8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20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B494-90F7-45B3-A37E-466939B50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60938-9FEE-427A-BE4E-8FA51D833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20D4E-A2C2-4B70-8395-5AD84C1D5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E7E24-500E-411C-90C3-5F7F7A6C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4A077-15C6-46E1-BF6E-8E6435E01EB4}" type="datetimeFigureOut">
              <a:rPr lang="en-NZ" smtClean="0"/>
              <a:t>5/04/2018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65223-2562-4EC6-9B4A-EC242492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B2668-BB47-4FCF-92A2-2D96A2CBD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A2AADC-ED4C-4963-866D-B70D56A4D7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5312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C0911-1440-4E0B-BC85-3DBF5B5D1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C9AD7-28B8-4AA9-9CAD-8A1B9502B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CBAE9-4408-4E12-93FA-D9490C93F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D03BF-892D-4988-99A5-28ECE181A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4A077-15C6-46E1-BF6E-8E6435E01EB4}" type="datetimeFigureOut">
              <a:rPr lang="en-NZ" smtClean="0"/>
              <a:t>5/04/2018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E92AD-FC0C-4CFB-87F6-C504F32A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12BED-48D7-4967-8C03-23BE7CC0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A2AADC-ED4C-4963-866D-B70D56A4D7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3804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7488-72E9-4E55-91DA-44582B180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F5F88-9710-4F52-A36C-C0919728D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7AD85-B7C1-4392-A033-E2F1C7FBB5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4A077-15C6-46E1-BF6E-8E6435E01EB4}" type="datetimeFigureOut">
              <a:rPr lang="en-NZ" smtClean="0"/>
              <a:t>5/04/2018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E4EFA-0D88-4875-AEF1-81127597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22EEE-A7A2-43CC-8636-CDDFF968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A2AADC-ED4C-4963-866D-B70D56A4D7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2689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02A52A-FC70-475A-ACE5-7AD25E678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8CFD9-41B1-40DE-9001-63331908C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4E33C-595F-419E-A454-4D987A2B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4A077-15C6-46E1-BF6E-8E6435E01EB4}" type="datetimeFigureOut">
              <a:rPr lang="en-NZ" smtClean="0"/>
              <a:t>5/04/2018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11584-2876-4D89-9D73-914280F6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E7A1D-9ABF-4C7D-A904-9045CBC7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A2AADC-ED4C-4963-866D-B70D56A4D7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08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84BF-1D54-974F-A542-F156A8B73DB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7AB3-7A6A-4D45-A76C-1A3A30BE8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4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84BF-1D54-974F-A542-F156A8B73DB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7AB3-7A6A-4D45-A76C-1A3A30BE8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84BF-1D54-974F-A542-F156A8B73DB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7AB3-7A6A-4D45-A76C-1A3A30BE8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9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84BF-1D54-974F-A542-F156A8B73DB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7AB3-7A6A-4D45-A76C-1A3A30BE8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9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84BF-1D54-974F-A542-F156A8B73DB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7AB3-7A6A-4D45-A76C-1A3A30BE8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6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80D3C71-841C-4368-97E3-BB04DC3D3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37720" cy="69189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BC074-AD1E-4F8C-A8F0-1EED2383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BE412-78C8-439D-AC04-925FA2807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84BF-1D54-974F-A542-F156A8B73DB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2FED7-8633-42AD-9F6E-997B5E90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5D1A5-E954-4C8D-A4D0-4D0A9590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7AB3-7A6A-4D45-A76C-1A3A30BE8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84BF-1D54-974F-A542-F156A8B73DB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7AB3-7A6A-4D45-A76C-1A3A30BE8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BD9BC74-11A5-433C-A7BD-48DC6C06B14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50452"/>
            <a:ext cx="12192000" cy="68597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84BF-1D54-974F-A542-F156A8B73DB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17AB3-7A6A-4D45-A76C-1A3A30BE86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73499A-903C-414D-B7E7-16DDB217B046}"/>
              </a:ext>
            </a:extLst>
          </p:cNvPr>
          <p:cNvCxnSpPr/>
          <p:nvPr userDrawn="1"/>
        </p:nvCxnSpPr>
        <p:spPr>
          <a:xfrm>
            <a:off x="717256" y="1474202"/>
            <a:ext cx="11474744" cy="0"/>
          </a:xfrm>
          <a:prstGeom prst="line">
            <a:avLst/>
          </a:prstGeom>
          <a:ln w="698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18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A46F22E-57D9-457C-AB49-5588FAA3E0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" y="-27296"/>
            <a:ext cx="12209598" cy="693560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6E0D2E-41FF-46BE-88DC-F1A591C0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AE111-E576-41FA-9101-CDABA78C0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931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govt.nz/your-health/conditions-and-treatments/diseases-and-illnesses/bowel-cancer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lth.govt.nz/system/files/documents/publications/bowel-cancer-2012-update_consumer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health.govt.nz/system/files/documents/publications/bowel-cancer-2012-update_consum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hyperlink" Target="https://www.health.govt.nz/system/files/documents/publications/bowel-cancer-2012-update_consumer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eatbowelcancer.org.nz/about-bowel-cancer/symptom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beatbowelcancer.org.nz/about-bowel-cancer/screenin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health.govt.nz/system/files/documents/publications/brochure-primary-care-colorectal-cancer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govt.nz/system/files/documents/publications/brochure-primary-care-colorectal-cancer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govt.nz/our-work/diseases-and-conditions/cancer-programme/bowel-cancer-programme/national-bowel-screening-programme" TargetMode="External"/><Relationship Id="rId2" Type="http://schemas.openxmlformats.org/officeDocument/2006/relationships/hyperlink" Target="http://beatbowelcancer.org.nz/about-bowel-cancer/screen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eatbowelcancer.org.nz/about-bowel-cancer/scree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nsu.govt.nz/national-bowel-screening-programme/about-bowel-screening-tes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govt.nz/our-work/diseases-and-conditions/cancer-programme/bowel-cancer-programme/national-bowel-screening-programme/about-bowel-screen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ancernz.org.nz/cancer-information/cancer-types/bowel-cancer/staging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tago-southland.cancernz.org.nz/cancer-information/cancer-types/bowel-cancer/stagin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eatbowelcancer.org.nz/about-bowel-cancer/treatmen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beatbowelcancer.org.nz/about-bowel-cancer/treatment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beatbowelcancer.org.nz/about-bowel-cancer/treatment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tago-southland.cancernz.org.nz/cancer-information/living-with-cancer/advanced-cancer/treatment/#Monoclona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atbowelcancer.org.nz/about-bowel-cancer/metastatic-bowel-cance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beatbowelcancer.org.nz/about-bowel-cancer/metastatic-bowel-cance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beatingbowelcancer.org/understanding-bowel-cancer/living-with-bowel-cancer/" TargetMode="Externa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govt.nz/" TargetMode="External"/><Relationship Id="rId2" Type="http://schemas.openxmlformats.org/officeDocument/2006/relationships/hyperlink" Target="http://www.beatbowelcancer.org.nz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govt.nz/system/files/documents/publications/bowel-cancer-2012-update_consumer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hyperlink" Target="https://www.health.govt.nz/system/files/documents/publications/bowel-cancer-2012-update_consumer.pdf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080" y="2210789"/>
            <a:ext cx="9930005" cy="1369664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en-US" sz="5400" b="1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etectable. </a:t>
            </a:r>
            <a:b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Treatable. </a:t>
            </a:r>
            <a:b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Beatable.</a:t>
            </a:r>
          </a:p>
        </p:txBody>
      </p:sp>
    </p:spTree>
    <p:extLst>
      <p:ext uri="{BB962C8B-B14F-4D97-AF65-F5344CB8AC3E}">
        <p14:creationId xmlns:p14="http://schemas.microsoft.com/office/powerpoint/2010/main" val="454314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6E500E1-D589-44AE-918B-DB9078DDC01F}"/>
              </a:ext>
            </a:extLst>
          </p:cNvPr>
          <p:cNvSpPr txBox="1"/>
          <p:nvPr/>
        </p:nvSpPr>
        <p:spPr>
          <a:xfrm>
            <a:off x="5276559" y="6370284"/>
            <a:ext cx="6930189" cy="5539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NZ" sz="1000" dirty="0"/>
              <a:t>*In males; statistics from 2012.</a:t>
            </a:r>
          </a:p>
          <a:p>
            <a:pPr algn="r"/>
            <a:r>
              <a:rPr lang="en-NZ" sz="1000" dirty="0"/>
              <a:t>ASR, age-standardised rate.</a:t>
            </a:r>
          </a:p>
          <a:p>
            <a:pPr marL="228600" indent="-228600" algn="r">
              <a:buAutoNum type="arabicPeriod"/>
            </a:pPr>
            <a:r>
              <a:rPr lang="en-NZ" sz="1000" dirty="0"/>
              <a:t>Stewart BW, Wild CP, editors (2014).World Cancer Report 2014. Lyon, France: International Agency for Research on Cancer.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E708DA-BDCA-4EAF-B6B4-74ADA741DC86}"/>
              </a:ext>
            </a:extLst>
          </p:cNvPr>
          <p:cNvSpPr/>
          <p:nvPr/>
        </p:nvSpPr>
        <p:spPr>
          <a:xfrm>
            <a:off x="3183188" y="1465720"/>
            <a:ext cx="60624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NZ" sz="1400" b="1" dirty="0">
                <a:latin typeface="Arial" charset="0"/>
                <a:cs typeface="Arial" charset="0"/>
              </a:rPr>
              <a:t>Age-standardised mortality per 100,000 population for bowel cancer*</a:t>
            </a:r>
            <a:endParaRPr lang="en-NZ" sz="1400" b="1" baseline="30000" dirty="0">
              <a:latin typeface="Arial" charset="0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FFDF72-654E-476D-ADD5-4FBE04AEB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870" y="1905404"/>
            <a:ext cx="7900260" cy="426679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154B8CE-8578-4B48-9B60-A772F233774E}"/>
              </a:ext>
            </a:extLst>
          </p:cNvPr>
          <p:cNvSpPr/>
          <p:nvPr/>
        </p:nvSpPr>
        <p:spPr>
          <a:xfrm>
            <a:off x="8851125" y="5060766"/>
            <a:ext cx="792000" cy="5539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2E94A5-82D3-4D9B-855E-BF388778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87" y="192394"/>
            <a:ext cx="10515600" cy="1122031"/>
          </a:xfrm>
        </p:spPr>
        <p:txBody>
          <a:bodyPr anchor="t">
            <a:normAutofit fontScale="90000"/>
          </a:bodyPr>
          <a:lstStyle/>
          <a:p>
            <a:r>
              <a:rPr lang="en-NZ" dirty="0">
                <a:latin typeface="Arial" charset="0"/>
                <a:ea typeface="Arial" charset="0"/>
                <a:cs typeface="Arial" charset="0"/>
              </a:rPr>
              <a:t>...and mortality rates are high compared with other countries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4CEECC-50A7-4D61-A822-3C2ED564A760}"/>
              </a:ext>
            </a:extLst>
          </p:cNvPr>
          <p:cNvSpPr/>
          <p:nvPr/>
        </p:nvSpPr>
        <p:spPr>
          <a:xfrm>
            <a:off x="4216400" y="5678265"/>
            <a:ext cx="381000" cy="24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448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6ABB34-AB2C-4BFA-9459-9D16056C3940}"/>
              </a:ext>
            </a:extLst>
          </p:cNvPr>
          <p:cNvSpPr txBox="1">
            <a:spLocks/>
          </p:cNvSpPr>
          <p:nvPr/>
        </p:nvSpPr>
        <p:spPr>
          <a:xfrm>
            <a:off x="1524000" y="836612"/>
            <a:ext cx="9144000" cy="30876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dirty="0"/>
              <a:t>What is bowel cancer?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3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88" y="505802"/>
            <a:ext cx="10515600" cy="112203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What is bowel cancer?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15488" y="1738898"/>
            <a:ext cx="5709477" cy="2632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Bowel cancer involves the development of malignant growth(s)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 your colon, rectum or anus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1,2</a:t>
            </a:r>
          </a:p>
        </p:txBody>
      </p:sp>
      <p:pic>
        <p:nvPicPr>
          <p:cNvPr id="7" name="Picture 6" descr="colon">
            <a:extLst>
              <a:ext uri="{FF2B5EF4-FFF2-40B4-BE49-F238E27FC236}">
                <a16:creationId xmlns:a16="http://schemas.microsoft.com/office/drawing/2014/main" id="{E3165BC3-BECA-413E-8B25-51A3A15AD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5365" y="1627833"/>
            <a:ext cx="4806123" cy="4504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B47272-C26B-4AC5-A645-DC41E06CD366}"/>
              </a:ext>
            </a:extLst>
          </p:cNvPr>
          <p:cNvSpPr txBox="1"/>
          <p:nvPr/>
        </p:nvSpPr>
        <p:spPr>
          <a:xfrm>
            <a:off x="2741907" y="6369518"/>
            <a:ext cx="9464842" cy="5539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New Zealand Ministry of Health. Bowel Cancer. Available at: </a:t>
            </a:r>
            <a:r>
              <a:rPr lang="en-NZ" sz="1000" dirty="0">
                <a:hlinkClick r:id="rId3"/>
              </a:rPr>
              <a:t>https://www.health.govt.nz/your-health/conditions-and-treatments/diseases-and-illnesses/bowel-cancer</a:t>
            </a:r>
            <a:r>
              <a:rPr lang="en-NZ" sz="1000" dirty="0"/>
              <a:t>.</a:t>
            </a:r>
          </a:p>
          <a:p>
            <a:pPr marL="228600" indent="-228600" algn="r">
              <a:buAutoNum type="arabicPeriod"/>
            </a:pPr>
            <a:r>
              <a:rPr lang="en-NZ" sz="1000" dirty="0"/>
              <a:t>New Zealand Ministry of Health. Bowel Cancer – information at increased risk of bowel cancer. Available at: </a:t>
            </a:r>
            <a:r>
              <a:rPr lang="en-NZ" sz="1000" dirty="0">
                <a:hlinkClick r:id="rId4"/>
              </a:rPr>
              <a:t>https://www.health.govt.nz/system/files/documents/publications/bowel-cancer-2012-update_consumer.pdf</a:t>
            </a:r>
            <a:r>
              <a:rPr lang="en-NZ" sz="10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11800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88" y="505802"/>
            <a:ext cx="10515600" cy="112203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What is bowel cancer?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BDAD2-C025-451E-8440-65E653CD0F91}"/>
              </a:ext>
            </a:extLst>
          </p:cNvPr>
          <p:cNvSpPr txBox="1"/>
          <p:nvPr/>
        </p:nvSpPr>
        <p:spPr>
          <a:xfrm>
            <a:off x="2741907" y="6521918"/>
            <a:ext cx="9464842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New Zealand Ministry of Health. Bowel Cancer – information at increased risk of bowel cancer. Available at: </a:t>
            </a:r>
            <a:r>
              <a:rPr lang="en-NZ" sz="1000" dirty="0">
                <a:hlinkClick r:id="rId2"/>
              </a:rPr>
              <a:t>https://www.health.govt.nz/system/files/documents/publications/bowel-cancer-2012-update_consumer.pdf</a:t>
            </a:r>
            <a:r>
              <a:rPr lang="en-NZ" sz="1000" dirty="0"/>
              <a:t>.  </a:t>
            </a:r>
          </a:p>
        </p:txBody>
      </p:sp>
      <p:pic>
        <p:nvPicPr>
          <p:cNvPr id="14" name="Picture 13" descr="colon">
            <a:extLst>
              <a:ext uri="{FF2B5EF4-FFF2-40B4-BE49-F238E27FC236}">
                <a16:creationId xmlns:a16="http://schemas.microsoft.com/office/drawing/2014/main" id="{6CF72C0A-BC14-4C16-B757-6B6493F4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5365" y="1627833"/>
            <a:ext cx="4806123" cy="4504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8FEFB5C8-9B52-45B4-94C1-CE13C61574D5}"/>
              </a:ext>
            </a:extLst>
          </p:cNvPr>
          <p:cNvSpPr/>
          <p:nvPr/>
        </p:nvSpPr>
        <p:spPr>
          <a:xfrm rot="16200000">
            <a:off x="5109772" y="2562760"/>
            <a:ext cx="2455254" cy="5123617"/>
          </a:xfrm>
          <a:prstGeom prst="triangle">
            <a:avLst>
              <a:gd name="adj" fmla="val 62576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44A21A-7DB5-4754-8BF2-434C57E712F3}"/>
              </a:ext>
            </a:extLst>
          </p:cNvPr>
          <p:cNvGrpSpPr>
            <a:grpSpLocks noChangeAspect="1"/>
          </p:cNvGrpSpPr>
          <p:nvPr/>
        </p:nvGrpSpPr>
        <p:grpSpPr>
          <a:xfrm>
            <a:off x="7788449" y="3810302"/>
            <a:ext cx="2707214" cy="2541896"/>
            <a:chOff x="6308449" y="1664686"/>
            <a:chExt cx="4814238" cy="4520254"/>
          </a:xfrm>
        </p:grpSpPr>
        <p:pic>
          <p:nvPicPr>
            <p:cNvPr id="10" name="Picture 9" descr="polyp1">
              <a:extLst>
                <a:ext uri="{FF2B5EF4-FFF2-40B4-BE49-F238E27FC236}">
                  <a16:creationId xmlns:a16="http://schemas.microsoft.com/office/drawing/2014/main" id="{8D4A5BF6-DD6F-4E83-A06F-0CB6931D3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8449" y="1664686"/>
              <a:ext cx="4814238" cy="4520254"/>
            </a:xfrm>
            <a:prstGeom prst="ellipse">
              <a:avLst/>
            </a:prstGeom>
            <a:noFill/>
            <a:ln w="190500" cap="sq">
              <a:noFill/>
              <a:miter lim="800000"/>
            </a:ln>
            <a:effectLst/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contourClr>
                <a:srgbClr val="969696"/>
              </a:contourClr>
            </a:sp3d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25BFA13-D202-4C4B-98A2-4AFFC62CCF76}"/>
                </a:ext>
              </a:extLst>
            </p:cNvPr>
            <p:cNvSpPr/>
            <p:nvPr/>
          </p:nvSpPr>
          <p:spPr>
            <a:xfrm>
              <a:off x="6316564" y="1680000"/>
              <a:ext cx="4806123" cy="4504939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EB638217-2D9B-4814-BCC2-147EFC9FA13E}"/>
              </a:ext>
            </a:extLst>
          </p:cNvPr>
          <p:cNvSpPr txBox="1">
            <a:spLocks/>
          </p:cNvSpPr>
          <p:nvPr/>
        </p:nvSpPr>
        <p:spPr>
          <a:xfrm>
            <a:off x="5715488" y="1738898"/>
            <a:ext cx="5709477" cy="2632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Bowel cancer usually starts as non-cancerous growth called a polyp</a:t>
            </a: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Polyps can develop into cancer if left untreated</a:t>
            </a:r>
            <a:endParaRPr lang="en-US" sz="2400" baseline="30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91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1B56025-249C-4640-A673-754003746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greater number and size of polyps 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increases the chance of bowel cancer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It takes 5–10 years for abnormal cells 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develop into cancer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The likelihood of developing polyps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>increases with age</a:t>
            </a:r>
            <a:r>
              <a:rPr lang="en-US" sz="2400" baseline="30000" dirty="0">
                <a:latin typeface="Arial" charset="0"/>
                <a:cs typeface="Arial" charset="0"/>
              </a:rPr>
              <a:t>1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BDAD2-C025-451E-8440-65E653CD0F91}"/>
              </a:ext>
            </a:extLst>
          </p:cNvPr>
          <p:cNvSpPr txBox="1"/>
          <p:nvPr/>
        </p:nvSpPr>
        <p:spPr>
          <a:xfrm>
            <a:off x="2741905" y="6359219"/>
            <a:ext cx="9464842" cy="5539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New Zealand Ministry of Health. Bowel Cancer – information at increased risk of bowel cancer. Available at: </a:t>
            </a:r>
            <a:r>
              <a:rPr lang="en-NZ" sz="1000" dirty="0">
                <a:hlinkClick r:id="rId2"/>
              </a:rPr>
              <a:t>https://www.health.govt.nz/system/files/documents/publications/bowel-cancer-2012-update_consumer.pdf</a:t>
            </a:r>
            <a:r>
              <a:rPr lang="en-NZ" sz="1000" dirty="0"/>
              <a:t>. </a:t>
            </a:r>
          </a:p>
          <a:p>
            <a:pPr marL="228600" indent="-228600" algn="r">
              <a:buAutoNum type="arabicPeriod"/>
            </a:pPr>
            <a:r>
              <a:rPr lang="en-NZ" sz="1000" dirty="0" err="1"/>
              <a:t>Amersi</a:t>
            </a:r>
            <a:r>
              <a:rPr lang="en-NZ" sz="1000" dirty="0"/>
              <a:t> F, et al. </a:t>
            </a:r>
            <a:r>
              <a:rPr lang="fr-FR" sz="1000" i="1" dirty="0"/>
              <a:t>Clin Colon Rectal </a:t>
            </a:r>
            <a:r>
              <a:rPr lang="fr-FR" sz="1000" i="1" dirty="0" err="1"/>
              <a:t>Surg</a:t>
            </a:r>
            <a:r>
              <a:rPr lang="fr-FR" sz="1000" dirty="0"/>
              <a:t> 2005;18:133–140.</a:t>
            </a:r>
            <a:r>
              <a:rPr lang="en-NZ" sz="1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4317" y="1474202"/>
            <a:ext cx="11474744" cy="0"/>
          </a:xfrm>
          <a:prstGeom prst="line">
            <a:avLst/>
          </a:prstGeom>
          <a:ln w="698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4D0212C-80C4-4ED4-9CF2-B791945B1F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200302"/>
              </p:ext>
            </p:extLst>
          </p:nvPr>
        </p:nvGraphicFramePr>
        <p:xfrm>
          <a:off x="6263060" y="2252214"/>
          <a:ext cx="6072941" cy="3691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296772B-896A-47C3-9A19-95DE4082460B}"/>
              </a:ext>
            </a:extLst>
          </p:cNvPr>
          <p:cNvSpPr/>
          <p:nvPr/>
        </p:nvSpPr>
        <p:spPr>
          <a:xfrm>
            <a:off x="7230600" y="2897344"/>
            <a:ext cx="3829050" cy="2177095"/>
          </a:xfrm>
          <a:prstGeom prst="rect">
            <a:avLst/>
          </a:prstGeom>
          <a:noFill/>
        </p:spPr>
        <p:txBody>
          <a:bodyPr wrap="square" tIns="3600" bIns="360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NZ" sz="5400" b="1" dirty="0">
                <a:latin typeface="Arial" charset="0"/>
                <a:cs typeface="Arial" charset="0"/>
              </a:rPr>
              <a:t>~40% </a:t>
            </a:r>
          </a:p>
          <a:p>
            <a:pPr marL="0" lvl="1" algn="ctr">
              <a:lnSpc>
                <a:spcPct val="150000"/>
              </a:lnSpc>
            </a:pPr>
            <a:r>
              <a:rPr lang="en-NZ" sz="2000" dirty="0">
                <a:latin typeface="Arial" charset="0"/>
                <a:cs typeface="Arial" charset="0"/>
              </a:rPr>
              <a:t>of polyps &gt;2 cm will </a:t>
            </a:r>
            <a:br>
              <a:rPr lang="en-NZ" sz="2000" dirty="0">
                <a:latin typeface="Arial" charset="0"/>
                <a:cs typeface="Arial" charset="0"/>
              </a:rPr>
            </a:br>
            <a:r>
              <a:rPr lang="en-NZ" sz="2000" dirty="0">
                <a:latin typeface="Arial" charset="0"/>
                <a:cs typeface="Arial" charset="0"/>
              </a:rPr>
              <a:t>become malignant</a:t>
            </a:r>
            <a:r>
              <a:rPr lang="en-NZ" sz="2000" baseline="30000" dirty="0">
                <a:latin typeface="Arial" charset="0"/>
                <a:cs typeface="Arial" charset="0"/>
              </a:rPr>
              <a:t>2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12DF9-03D4-43D6-B33D-F7FA4663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87" y="192394"/>
            <a:ext cx="10515600" cy="1122031"/>
          </a:xfrm>
        </p:spPr>
        <p:txBody>
          <a:bodyPr anchor="t">
            <a:normAutofit fontScale="90000"/>
          </a:bodyPr>
          <a:lstStyle/>
          <a:p>
            <a:r>
              <a:rPr lang="en-NZ" dirty="0">
                <a:latin typeface="Arial" charset="0"/>
                <a:ea typeface="Arial" charset="0"/>
                <a:cs typeface="Arial" charset="0"/>
              </a:rPr>
              <a:t>30–40% of New Zealanders will develop polyps in their lifetime</a:t>
            </a:r>
            <a:r>
              <a:rPr lang="en-NZ" baseline="30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381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b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Bowel cancer can </a:t>
            </a:r>
            <a:b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 beaten.</a:t>
            </a:r>
            <a:br>
              <a:rPr lang="en-US" sz="5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sz="5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i="1" dirty="0">
                <a:solidFill>
                  <a:schemeClr val="bg1"/>
                </a:solidFill>
                <a:latin typeface="Arial" charset="0"/>
                <a:cs typeface="Arial" charset="0"/>
              </a:rPr>
              <a:t>If detected early, bowel </a:t>
            </a:r>
            <a:r>
              <a:rPr lang="en-US" sz="28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cancer can be </a:t>
            </a:r>
            <a:br>
              <a:rPr lang="en-US" sz="28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successfully treated in 75% of cases</a:t>
            </a:r>
            <a:br>
              <a:rPr lang="en-US" sz="28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54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044D8D-6394-4FE3-B7F2-FF82AD6D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821" y="1135237"/>
            <a:ext cx="3494076" cy="46743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343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17256" y="1474202"/>
            <a:ext cx="11474744" cy="0"/>
          </a:xfrm>
          <a:prstGeom prst="line">
            <a:avLst/>
          </a:prstGeom>
          <a:ln w="698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54D16-983E-476C-9AB6-6D64CEDD6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09" y="1812719"/>
            <a:ext cx="6635415" cy="41338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B9CE4E-F261-45BB-8F1D-953E3BB16806}"/>
              </a:ext>
            </a:extLst>
          </p:cNvPr>
          <p:cNvSpPr/>
          <p:nvPr/>
        </p:nvSpPr>
        <p:spPr>
          <a:xfrm>
            <a:off x="7603274" y="2095500"/>
            <a:ext cx="3519414" cy="344805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NZ" b="1" dirty="0">
                <a:latin typeface="Arial" charset="0"/>
                <a:cs typeface="Arial" charset="0"/>
              </a:rPr>
              <a:t>It can be embarrassing to talk about these symptoms but if any are persistent or intermittent, or you have any concerns about your bowel health, see your Health Professional/GP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22A8F4-FA76-4445-A609-DC466039B3D0}"/>
              </a:ext>
            </a:extLst>
          </p:cNvPr>
          <p:cNvSpPr txBox="1">
            <a:spLocks/>
          </p:cNvSpPr>
          <p:nvPr/>
        </p:nvSpPr>
        <p:spPr>
          <a:xfrm>
            <a:off x="607088" y="505802"/>
            <a:ext cx="10515600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What are the symptoms of bowel cancer?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43FBC-4E47-48DA-B77B-18E8227331AD}"/>
              </a:ext>
            </a:extLst>
          </p:cNvPr>
          <p:cNvSpPr txBox="1"/>
          <p:nvPr/>
        </p:nvSpPr>
        <p:spPr>
          <a:xfrm>
            <a:off x="2746207" y="6675475"/>
            <a:ext cx="9464842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NZ" sz="1000" dirty="0"/>
              <a:t>1.     Bowel Cancer New Zealand. Symptoms. Available at: </a:t>
            </a:r>
            <a:r>
              <a:rPr lang="en-NZ" sz="1000" dirty="0">
                <a:hlinkClick r:id="rId3"/>
              </a:rPr>
              <a:t>http://beatbowelcancer.org.nz/about-bowel-cancer/symptoms/</a:t>
            </a:r>
            <a:r>
              <a:rPr lang="en-NZ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316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793788-996F-4AB4-AF42-C9535F179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54013">
              <a:lnSpc>
                <a:spcPct val="150000"/>
              </a:lnSpc>
            </a:pP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Risk factors for bowel cancer include:</a:t>
            </a:r>
          </a:p>
          <a:p>
            <a:pPr marL="722313" lvl="1" indent="-265113">
              <a:lnSpc>
                <a:spcPct val="150000"/>
              </a:lnSpc>
            </a:pPr>
            <a:r>
              <a:rPr lang="en-NZ" sz="2000" dirty="0">
                <a:latin typeface="Arial" charset="0"/>
                <a:ea typeface="Arial" charset="0"/>
                <a:cs typeface="Arial" charset="0"/>
              </a:rPr>
              <a:t>Being older than 50 years</a:t>
            </a:r>
          </a:p>
          <a:p>
            <a:pPr marL="722313" lvl="1" indent="-265113">
              <a:lnSpc>
                <a:spcPct val="150000"/>
              </a:lnSpc>
            </a:pPr>
            <a:r>
              <a:rPr lang="en-NZ" sz="2000" dirty="0">
                <a:latin typeface="Arial" charset="0"/>
                <a:ea typeface="Arial" charset="0"/>
                <a:cs typeface="Arial" charset="0"/>
              </a:rPr>
              <a:t>A personal or family history</a:t>
            </a:r>
          </a:p>
          <a:p>
            <a:pPr marL="722313" lvl="1" indent="-265113">
              <a:lnSpc>
                <a:spcPct val="150000"/>
              </a:lnSpc>
            </a:pPr>
            <a:r>
              <a:rPr lang="en-NZ" sz="2000" dirty="0">
                <a:latin typeface="Arial" charset="0"/>
                <a:ea typeface="Arial" charset="0"/>
                <a:cs typeface="Arial" charset="0"/>
              </a:rPr>
              <a:t>Genetic factors associated with bowel cancer </a:t>
            </a:r>
          </a:p>
          <a:p>
            <a:endParaRPr lang="en-NZ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7256" y="1474202"/>
            <a:ext cx="11474744" cy="0"/>
          </a:xfrm>
          <a:prstGeom prst="line">
            <a:avLst/>
          </a:prstGeom>
          <a:ln w="698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5EE2759-86EF-4827-BA83-C18D2F9CF415}"/>
              </a:ext>
            </a:extLst>
          </p:cNvPr>
          <p:cNvSpPr txBox="1"/>
          <p:nvPr/>
        </p:nvSpPr>
        <p:spPr>
          <a:xfrm>
            <a:off x="2741905" y="6676719"/>
            <a:ext cx="9464842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Bowel Cancer New Zealand. Bowel cancer screening. Available at: </a:t>
            </a:r>
            <a:r>
              <a:rPr lang="en-NZ" sz="1000" dirty="0">
                <a:hlinkClick r:id="rId2"/>
              </a:rPr>
              <a:t>http://beatbowelcancer.org.nz/about-bowel-cancer/screening/</a:t>
            </a:r>
            <a:r>
              <a:rPr lang="en-NZ" sz="10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118A5-671E-4706-8BDA-7064F02DB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235" y="1665847"/>
            <a:ext cx="4215581" cy="42155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C9F6BF-53D2-4AF8-980F-107BB4A1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87" y="192394"/>
            <a:ext cx="10515600" cy="1122031"/>
          </a:xfrm>
        </p:spPr>
        <p:txBody>
          <a:bodyPr anchor="t">
            <a:normAutofit fontScale="90000"/>
          </a:bodyPr>
          <a:lstStyle/>
          <a:p>
            <a:r>
              <a:rPr lang="en-NZ" dirty="0">
                <a:latin typeface="Arial" charset="0"/>
                <a:ea typeface="Arial" charset="0"/>
                <a:cs typeface="Arial" charset="0"/>
              </a:rPr>
              <a:t>Not all patients will present with symptoms of bowel cancer</a:t>
            </a:r>
            <a:endParaRPr lang="en-NZ" baseline="30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95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417869-E3BF-4E29-9264-66F6D5A352DF}"/>
              </a:ext>
            </a:extLst>
          </p:cNvPr>
          <p:cNvSpPr txBox="1"/>
          <p:nvPr/>
        </p:nvSpPr>
        <p:spPr>
          <a:xfrm>
            <a:off x="2741907" y="6521918"/>
            <a:ext cx="9464842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New Zealand Ministry of Health. Surveillance for people at increased risk of colorectal cancer. Available at: </a:t>
            </a:r>
            <a:r>
              <a:rPr lang="en-NZ" sz="1000" dirty="0">
                <a:hlinkClick r:id="rId2"/>
              </a:rPr>
              <a:t>https://www.health.govt.nz/system/files/documents/publications/brochure-primary-care-colorectal-cancer.pdf</a:t>
            </a:r>
            <a:r>
              <a:rPr lang="en-NZ" sz="1000" dirty="0"/>
              <a:t>.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79B5FC-7BB5-4929-9618-E1BC7F1D0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People with a personal history of the following are 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>at an increased risk of bowel cancer: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 type of polyp known as an ‘adenomatous polyp’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Inflammatory bowel disease 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(includes Crohn’s disease and ulcerative colitis)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Previous bowel cancer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NZ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4A6E60-FB49-4321-BBD7-5223863B3450}"/>
              </a:ext>
            </a:extLst>
          </p:cNvPr>
          <p:cNvSpPr txBox="1">
            <a:spLocks/>
          </p:cNvSpPr>
          <p:nvPr/>
        </p:nvSpPr>
        <p:spPr>
          <a:xfrm>
            <a:off x="607088" y="505802"/>
            <a:ext cx="10515600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Risk factors – Personal history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5889A9-92DD-4C0B-B44A-E0E3FDE74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235" y="1665847"/>
            <a:ext cx="4215581" cy="42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63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17256" y="1474202"/>
            <a:ext cx="11474744" cy="0"/>
          </a:xfrm>
          <a:prstGeom prst="line">
            <a:avLst/>
          </a:prstGeom>
          <a:ln w="698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BBAFE04-8CC6-4CBD-9CFC-3B59DB7E2490}"/>
              </a:ext>
            </a:extLst>
          </p:cNvPr>
          <p:cNvSpPr txBox="1"/>
          <p:nvPr/>
        </p:nvSpPr>
        <p:spPr>
          <a:xfrm>
            <a:off x="2741907" y="6362792"/>
            <a:ext cx="9464842" cy="5539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NZ" sz="1000" dirty="0"/>
              <a:t>*This includes a parent, sibling or child of the individual.</a:t>
            </a:r>
          </a:p>
          <a:p>
            <a:pPr marL="228600" indent="-228600" algn="r">
              <a:buAutoNum type="arabicPeriod"/>
            </a:pPr>
            <a:r>
              <a:rPr lang="en-NZ" sz="1000" dirty="0"/>
              <a:t>New Zealand Ministry of Health. Surveillance for people at increased risk of colorectal cancer. Available at: </a:t>
            </a:r>
            <a:r>
              <a:rPr lang="en-NZ" sz="1000" dirty="0">
                <a:hlinkClick r:id="rId3"/>
              </a:rPr>
              <a:t>https://www.health.govt.nz/system/files/documents/publications/brochure-primary-care-colorectal-cancer.pdf</a:t>
            </a:r>
            <a:r>
              <a:rPr lang="en-NZ" sz="1000" dirty="0"/>
              <a:t>.  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7DED9C7-7930-4421-8D40-B1D950665997}"/>
              </a:ext>
            </a:extLst>
          </p:cNvPr>
          <p:cNvGrpSpPr/>
          <p:nvPr/>
        </p:nvGrpSpPr>
        <p:grpSpPr>
          <a:xfrm>
            <a:off x="7565360" y="2442603"/>
            <a:ext cx="4019552" cy="2482422"/>
            <a:chOff x="7810500" y="1792491"/>
            <a:chExt cx="4019552" cy="2482422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6BFC65E3-8CC1-4BB6-9155-FA4239BE594F}"/>
                </a:ext>
              </a:extLst>
            </p:cNvPr>
            <p:cNvSpPr txBox="1">
              <a:spLocks/>
            </p:cNvSpPr>
            <p:nvPr/>
          </p:nvSpPr>
          <p:spPr>
            <a:xfrm>
              <a:off x="7810500" y="1792491"/>
              <a:ext cx="1817173" cy="57353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0">
              <a:solidFill>
                <a:srgbClr val="92D050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NZ" sz="1800" dirty="0">
                  <a:latin typeface="Arial" charset="0"/>
                  <a:cs typeface="Arial" charset="0"/>
                </a:rPr>
                <a:t>Mother</a:t>
              </a:r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13ECA2A1-B0D3-4858-B8A6-3EC2387897F1}"/>
                </a:ext>
              </a:extLst>
            </p:cNvPr>
            <p:cNvSpPr txBox="1">
              <a:spLocks/>
            </p:cNvSpPr>
            <p:nvPr/>
          </p:nvSpPr>
          <p:spPr>
            <a:xfrm>
              <a:off x="10001250" y="1792491"/>
              <a:ext cx="1817173" cy="57353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0">
              <a:solidFill>
                <a:srgbClr val="92D050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NZ" sz="1800" dirty="0">
                  <a:latin typeface="Arial" charset="0"/>
                  <a:cs typeface="Arial" charset="0"/>
                </a:rPr>
                <a:t>Father</a:t>
              </a:r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8B439CCB-D7F9-459C-952E-09D60F12FF8B}"/>
                </a:ext>
              </a:extLst>
            </p:cNvPr>
            <p:cNvSpPr txBox="1">
              <a:spLocks/>
            </p:cNvSpPr>
            <p:nvPr/>
          </p:nvSpPr>
          <p:spPr>
            <a:xfrm>
              <a:off x="9296401" y="2766472"/>
              <a:ext cx="1047750" cy="5539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0">
              <a:solidFill>
                <a:srgbClr val="92D050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NZ" sz="1800" b="1" dirty="0">
                  <a:latin typeface="Arial" charset="0"/>
                  <a:cs typeface="Arial" charset="0"/>
                </a:rPr>
                <a:t>Me</a:t>
              </a:r>
              <a:endParaRPr lang="en-US" sz="18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F4F1D288-58AD-44D6-8F65-59C831E0A9E4}"/>
                </a:ext>
              </a:extLst>
            </p:cNvPr>
            <p:cNvSpPr txBox="1">
              <a:spLocks/>
            </p:cNvSpPr>
            <p:nvPr/>
          </p:nvSpPr>
          <p:spPr>
            <a:xfrm>
              <a:off x="10782302" y="2773096"/>
              <a:ext cx="1047750" cy="5539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0">
              <a:solidFill>
                <a:srgbClr val="92D050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NZ" sz="1800" dirty="0">
                  <a:latin typeface="Arial" charset="0"/>
                  <a:cs typeface="Arial" charset="0"/>
                </a:rPr>
                <a:t>Brother</a:t>
              </a:r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3E5FE852-D8FD-41CC-8BAD-F20F53A2F1ED}"/>
                </a:ext>
              </a:extLst>
            </p:cNvPr>
            <p:cNvSpPr txBox="1">
              <a:spLocks/>
            </p:cNvSpPr>
            <p:nvPr/>
          </p:nvSpPr>
          <p:spPr>
            <a:xfrm>
              <a:off x="7810500" y="2782865"/>
              <a:ext cx="1047750" cy="5539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0">
              <a:solidFill>
                <a:srgbClr val="92D050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NZ" sz="1800" dirty="0">
                  <a:latin typeface="Arial" charset="0"/>
                  <a:cs typeface="Arial" charset="0"/>
                </a:rPr>
                <a:t>Sister</a:t>
              </a:r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71C8DFA7-28F3-472A-84DA-FC6B67DC9635}"/>
                </a:ext>
              </a:extLst>
            </p:cNvPr>
            <p:cNvSpPr txBox="1">
              <a:spLocks/>
            </p:cNvSpPr>
            <p:nvPr/>
          </p:nvSpPr>
          <p:spPr>
            <a:xfrm>
              <a:off x="9020176" y="3720915"/>
              <a:ext cx="1600200" cy="5539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0">
              <a:solidFill>
                <a:srgbClr val="92D050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NZ" sz="1800" dirty="0">
                  <a:latin typeface="Arial" charset="0"/>
                  <a:cs typeface="Arial" charset="0"/>
                </a:rPr>
                <a:t>Children</a:t>
              </a:r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3DB2780-C796-45EF-AA68-DF37654CD459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>
            <a:xfrm>
              <a:off x="9627673" y="2079259"/>
              <a:ext cx="373577" cy="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F2090D-5805-4DF0-9660-1DF76EF5162F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9814461" y="2079259"/>
              <a:ext cx="5815" cy="687213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1FEAEF-9CCB-43EB-A6C5-DF311FAB15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8560" y="2591383"/>
              <a:ext cx="1491716" cy="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2046FA9-D6E8-49B3-8D60-686A36843678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8334375" y="2593765"/>
              <a:ext cx="0" cy="18910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28F1B42-1DDA-4AD9-A482-CF541017B8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20276" y="2591384"/>
              <a:ext cx="1491716" cy="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76E1209-C17B-46E8-9CDC-2FC28E06A9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11992" y="2583996"/>
              <a:ext cx="0" cy="18910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9AE8AF9-5BFA-4BB9-84EA-8EEFFB3FFFA0}"/>
                </a:ext>
              </a:extLst>
            </p:cNvPr>
            <p:cNvCxnSpPr>
              <a:cxnSpLocks/>
              <a:stCxn id="11" idx="2"/>
              <a:endCxn id="15" idx="0"/>
            </p:cNvCxnSpPr>
            <p:nvPr/>
          </p:nvCxnSpPr>
          <p:spPr>
            <a:xfrm>
              <a:off x="9820276" y="3320470"/>
              <a:ext cx="0" cy="400445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2BCB43-F4A3-45F9-8F94-21B9C7753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A family history of the bowel cancer: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One immediate family member* diagnosed with 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bowel cancer before 55 years 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OR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two immediate family members of any age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Familial colorectal cancers, including familial 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adenomatous polyps (FAP) and hereditary non-polyposis 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colorectal cancer (Lynch syndrome)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 immediate family member with multiple adenomatous polyps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NZ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C73540F-AD79-4CA3-A042-4B66D7575743}"/>
              </a:ext>
            </a:extLst>
          </p:cNvPr>
          <p:cNvSpPr txBox="1">
            <a:spLocks/>
          </p:cNvSpPr>
          <p:nvPr/>
        </p:nvSpPr>
        <p:spPr>
          <a:xfrm>
            <a:off x="607088" y="505802"/>
            <a:ext cx="10515600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Risk factors – Family history</a:t>
            </a:r>
          </a:p>
        </p:txBody>
      </p:sp>
    </p:spTree>
    <p:extLst>
      <p:ext uri="{BB962C8B-B14F-4D97-AF65-F5344CB8AC3E}">
        <p14:creationId xmlns:p14="http://schemas.microsoft.com/office/powerpoint/2010/main" val="304751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NZ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Bowel Cancer New Zealand (Inc)</a:t>
            </a:r>
            <a:br>
              <a:rPr lang="en-NZ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NZ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NZ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NZ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NZ" sz="5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7DE17-B276-4F07-AABB-155FF88E1D03}"/>
              </a:ext>
            </a:extLst>
          </p:cNvPr>
          <p:cNvSpPr txBox="1"/>
          <p:nvPr/>
        </p:nvSpPr>
        <p:spPr>
          <a:xfrm>
            <a:off x="818103" y="2229852"/>
            <a:ext cx="10122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Mission statement: </a:t>
            </a:r>
            <a:r>
              <a:rPr lang="en-NZ" sz="28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 are a nationwide, patient-led organisation committed to reducing the impact of bowel cancer on our community through awareness, education and support.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BA7CDB-0B79-485F-B656-E32B51987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938" y="3951729"/>
            <a:ext cx="2648123" cy="248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4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17256" y="1474202"/>
            <a:ext cx="11474744" cy="0"/>
          </a:xfrm>
          <a:prstGeom prst="line">
            <a:avLst/>
          </a:prstGeom>
          <a:ln w="698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03BB19E-B2AD-4418-B287-C88CF84EC425}"/>
              </a:ext>
            </a:extLst>
          </p:cNvPr>
          <p:cNvSpPr txBox="1"/>
          <p:nvPr/>
        </p:nvSpPr>
        <p:spPr>
          <a:xfrm>
            <a:off x="2741907" y="6675190"/>
            <a:ext cx="9464842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NZ" sz="1000" dirty="0"/>
              <a:t> Valle L. </a:t>
            </a:r>
            <a:r>
              <a:rPr lang="en-NZ" sz="1000" i="1" dirty="0"/>
              <a:t>World J Gastroenterol</a:t>
            </a:r>
            <a:r>
              <a:rPr lang="en-NZ" sz="1000" dirty="0"/>
              <a:t> 2014;20:9828–9849.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9ECB16-A0D2-45AE-82AA-408F64F4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67529">
            <a:off x="3974681" y="1834257"/>
            <a:ext cx="4254460" cy="424671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D674E1-EC8C-4EB7-8A22-DB7971FF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55" y="1700107"/>
            <a:ext cx="10823103" cy="437985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Some genes can increase the risk of bowel cancer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Each gene has a different probability of causing disease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Inheriting multiple low-risk susceptibility genes may confer an incrementally greater risk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Not all individuals with high-risk genes will develop bowel cancer 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C4E3B2-6E5F-4430-A1ED-D01DA9147541}"/>
              </a:ext>
            </a:extLst>
          </p:cNvPr>
          <p:cNvSpPr txBox="1">
            <a:spLocks/>
          </p:cNvSpPr>
          <p:nvPr/>
        </p:nvSpPr>
        <p:spPr>
          <a:xfrm>
            <a:off x="607088" y="505802"/>
            <a:ext cx="10515600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Risk factors – Genetic factors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9911334-9D3A-46AB-A99D-4B542D4EA1E7}"/>
              </a:ext>
            </a:extLst>
          </p:cNvPr>
          <p:cNvSpPr/>
          <p:nvPr/>
        </p:nvSpPr>
        <p:spPr>
          <a:xfrm>
            <a:off x="1951779" y="5041070"/>
            <a:ext cx="8354054" cy="933933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/>
              <a:t>Screening for high-risk genes can help ensure an early diagnosis and treatment of bowel cancer</a:t>
            </a:r>
          </a:p>
        </p:txBody>
      </p:sp>
    </p:spTree>
    <p:extLst>
      <p:ext uri="{BB962C8B-B14F-4D97-AF65-F5344CB8AC3E}">
        <p14:creationId xmlns:p14="http://schemas.microsoft.com/office/powerpoint/2010/main" val="3381218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A380928-C569-44A9-AC85-48D1BED09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400" dirty="0">
                <a:latin typeface="Arial" charset="0"/>
                <a:cs typeface="Arial" charset="0"/>
              </a:rPr>
              <a:t>FAP is caused by a genetic mutation in the </a:t>
            </a:r>
            <a:r>
              <a:rPr lang="en-NZ" sz="2400" i="1" dirty="0">
                <a:latin typeface="Arial" charset="0"/>
                <a:cs typeface="Arial" charset="0"/>
              </a:rPr>
              <a:t>APC</a:t>
            </a:r>
            <a:r>
              <a:rPr lang="en-NZ" sz="2400" dirty="0">
                <a:latin typeface="Arial" charset="0"/>
                <a:cs typeface="Arial" charset="0"/>
              </a:rPr>
              <a:t> gene</a:t>
            </a:r>
            <a:endParaRPr lang="en-NZ" sz="2400" baseline="30000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Patients with FAP generally have a large number of </a:t>
            </a:r>
            <a:br>
              <a:rPr lang="en-NZ" sz="2400" dirty="0">
                <a:latin typeface="Arial" charset="0"/>
                <a:ea typeface="Arial" charset="0"/>
                <a:cs typeface="Arial" charset="0"/>
              </a:rPr>
            </a:b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adenomas in the bowel (more than 100)</a:t>
            </a:r>
          </a:p>
          <a:p>
            <a:pPr lvl="1">
              <a:lnSpc>
                <a:spcPct val="150000"/>
              </a:lnSpc>
            </a:pPr>
            <a:r>
              <a:rPr lang="en-NZ" sz="2000" dirty="0">
                <a:latin typeface="Arial" charset="0"/>
                <a:ea typeface="Arial" charset="0"/>
                <a:cs typeface="Arial" charset="0"/>
              </a:rPr>
              <a:t>Adenomas are a type of benign tumour that can develop into cancer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If left untreated, patients with FAP almost always develop bowel cancer</a:t>
            </a:r>
            <a:r>
              <a:rPr lang="en-NZ" sz="2400" baseline="30000" dirty="0">
                <a:latin typeface="Arial" charset="0"/>
                <a:ea typeface="Arial" charset="0"/>
                <a:cs typeface="Arial" charset="0"/>
              </a:rPr>
              <a:t>1</a:t>
            </a:r>
            <a:endParaRPr lang="en-NZ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818E6-13C9-46C8-95FB-EF5A19ADB6CB}"/>
              </a:ext>
            </a:extLst>
          </p:cNvPr>
          <p:cNvSpPr txBox="1"/>
          <p:nvPr/>
        </p:nvSpPr>
        <p:spPr>
          <a:xfrm>
            <a:off x="2741905" y="6670194"/>
            <a:ext cx="9464842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NZ" sz="1000" dirty="0" err="1"/>
              <a:t>Aihara</a:t>
            </a:r>
            <a:r>
              <a:rPr lang="en-NZ" sz="1000" dirty="0"/>
              <a:t> H, et al. </a:t>
            </a:r>
            <a:r>
              <a:rPr lang="en-NZ" sz="1000" i="1" dirty="0" err="1"/>
              <a:t>Eur</a:t>
            </a:r>
            <a:r>
              <a:rPr lang="en-NZ" sz="1000" i="1" dirty="0"/>
              <a:t> J Gastroenterol </a:t>
            </a:r>
            <a:r>
              <a:rPr lang="en-NZ" sz="1000" i="1" dirty="0" err="1"/>
              <a:t>Hepatol</a:t>
            </a:r>
            <a:r>
              <a:rPr lang="en-NZ" sz="1000" dirty="0"/>
              <a:t> 2014;26:255–262.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2D9CE2-2EBF-4A5B-BB3A-5F3EE98ACBF1}"/>
              </a:ext>
            </a:extLst>
          </p:cNvPr>
          <p:cNvGrpSpPr/>
          <p:nvPr/>
        </p:nvGrpSpPr>
        <p:grpSpPr>
          <a:xfrm>
            <a:off x="8625407" y="1790257"/>
            <a:ext cx="2501426" cy="2501426"/>
            <a:chOff x="8621263" y="1474203"/>
            <a:chExt cx="2501426" cy="25014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38C57D7-4498-4508-8841-2546568D9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21263" y="1474203"/>
              <a:ext cx="2501426" cy="250142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FF9878-9970-4E66-B53F-36C5E71DCCCE}"/>
                </a:ext>
              </a:extLst>
            </p:cNvPr>
            <p:cNvSpPr/>
            <p:nvPr/>
          </p:nvSpPr>
          <p:spPr>
            <a:xfrm>
              <a:off x="9507973" y="2109227"/>
              <a:ext cx="787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NZ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APC</a:t>
              </a:r>
              <a:endParaRPr lang="en-NZ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4B0ED1-8864-4C82-B59B-4C1E5EDD7460}"/>
              </a:ext>
            </a:extLst>
          </p:cNvPr>
          <p:cNvSpPr/>
          <p:nvPr/>
        </p:nvSpPr>
        <p:spPr>
          <a:xfrm>
            <a:off x="1088922" y="5022678"/>
            <a:ext cx="9464842" cy="933933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/>
              <a:t>Patients with a family history of FAP should be screened for </a:t>
            </a:r>
            <a:r>
              <a:rPr lang="en-NZ" sz="2400" b="1" i="1" dirty="0"/>
              <a:t>APC</a:t>
            </a:r>
            <a:r>
              <a:rPr lang="en-NZ" sz="2400" b="1" dirty="0"/>
              <a:t> gene mutations to reduce the risk of bowel cancer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8C5DBE-73C5-40CC-A40F-F2E63CED2C61}"/>
              </a:ext>
            </a:extLst>
          </p:cNvPr>
          <p:cNvSpPr txBox="1">
            <a:spLocks/>
          </p:cNvSpPr>
          <p:nvPr/>
        </p:nvSpPr>
        <p:spPr>
          <a:xfrm>
            <a:off x="607088" y="505802"/>
            <a:ext cx="10515600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Familial adenomatous polyposis (FAP)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44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D7F895-4455-4C8A-A7CB-16BD026B37F8}"/>
              </a:ext>
            </a:extLst>
          </p:cNvPr>
          <p:cNvSpPr txBox="1"/>
          <p:nvPr/>
        </p:nvSpPr>
        <p:spPr>
          <a:xfrm>
            <a:off x="4659319" y="6361974"/>
            <a:ext cx="7547428" cy="5539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Bowel Cancer New Zealand. Bowel cancer screening. Available at: </a:t>
            </a:r>
            <a:r>
              <a:rPr lang="en-NZ" sz="1000" dirty="0">
                <a:hlinkClick r:id="rId2"/>
              </a:rPr>
              <a:t>http://beatbowelcancer.org.nz/about-bowel-cancer/screening/</a:t>
            </a:r>
            <a:r>
              <a:rPr lang="en-NZ" sz="1000" dirty="0"/>
              <a:t>.</a:t>
            </a:r>
          </a:p>
          <a:p>
            <a:pPr marL="228600" indent="-228600" algn="r">
              <a:buAutoNum type="arabicPeriod"/>
            </a:pPr>
            <a:r>
              <a:rPr lang="en-NZ" sz="1000" dirty="0"/>
              <a:t>New Zealand Ministry of Health. National Bowel Screening Programme. Available at: </a:t>
            </a:r>
            <a:r>
              <a:rPr lang="en-NZ" sz="1000" dirty="0">
                <a:hlinkClick r:id="rId3"/>
              </a:rPr>
              <a:t>https://www.health.govt.nz/our-work/diseases-and-conditions/cancer-programme/bowel-cancer-programme/national-bowel-screening-programme</a:t>
            </a:r>
            <a:r>
              <a:rPr lang="en-NZ" sz="10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B1F7D-6B8F-45A0-B24B-E3BC24224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983" y="2000267"/>
            <a:ext cx="4714929" cy="219436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6C0E71-0AEF-41AD-8132-4F99A8084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A free programme for men and </a:t>
            </a:r>
            <a:br>
              <a:rPr lang="en-NZ" sz="2400" dirty="0">
                <a:latin typeface="Arial" charset="0"/>
                <a:ea typeface="Arial" charset="0"/>
                <a:cs typeface="Arial" charset="0"/>
              </a:rPr>
            </a:b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women aged 60–74 years</a:t>
            </a:r>
            <a:r>
              <a:rPr lang="en-NZ" sz="2400" baseline="30000" dirty="0">
                <a:latin typeface="Arial" charset="0"/>
                <a:ea typeface="Arial" charset="0"/>
                <a:cs typeface="Arial" charset="0"/>
              </a:rPr>
              <a:t>1,2</a:t>
            </a:r>
            <a:endParaRPr lang="en-NZ" sz="24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Can be performed every 2 years </a:t>
            </a:r>
            <a:br>
              <a:rPr lang="en-NZ" sz="2400" dirty="0">
                <a:latin typeface="Arial" charset="0"/>
                <a:ea typeface="Arial" charset="0"/>
                <a:cs typeface="Arial" charset="0"/>
              </a:rPr>
            </a:b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for those eligible for public funding</a:t>
            </a:r>
            <a:r>
              <a:rPr lang="en-NZ" sz="2400" baseline="30000" dirty="0">
                <a:latin typeface="Arial" charset="0"/>
                <a:ea typeface="Arial" charset="0"/>
                <a:cs typeface="Arial" charset="0"/>
              </a:rPr>
              <a:t>1,2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Prior to screening, eligible individuals are </a:t>
            </a:r>
            <a:br>
              <a:rPr lang="en-NZ" sz="2400" dirty="0">
                <a:latin typeface="Arial" charset="0"/>
                <a:ea typeface="Arial" charset="0"/>
                <a:cs typeface="Arial" charset="0"/>
              </a:rPr>
            </a:b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sent an invitation letter, a consent form and a free </a:t>
            </a:r>
            <a:br>
              <a:rPr lang="en-NZ" sz="2400" dirty="0">
                <a:latin typeface="Arial" charset="0"/>
                <a:ea typeface="Arial" charset="0"/>
                <a:cs typeface="Arial" charset="0"/>
              </a:rPr>
            </a:b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bowel cancer screening kit (known as </a:t>
            </a:r>
            <a:r>
              <a:rPr lang="en-NZ" sz="2400" b="1" dirty="0">
                <a:latin typeface="Arial" charset="0"/>
                <a:ea typeface="Arial" charset="0"/>
                <a:cs typeface="Arial" charset="0"/>
              </a:rPr>
              <a:t>FIT</a:t>
            </a: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NZ" sz="2400" baseline="30000" dirty="0">
                <a:latin typeface="Arial" charset="0"/>
                <a:ea typeface="Arial" charset="0"/>
                <a:cs typeface="Arial" charset="0"/>
              </a:rPr>
              <a:t>1,2</a:t>
            </a:r>
          </a:p>
          <a:p>
            <a:endParaRPr lang="en-NZ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0892D2-97BD-4FEF-970D-E6212B821B6A}"/>
              </a:ext>
            </a:extLst>
          </p:cNvPr>
          <p:cNvSpPr txBox="1">
            <a:spLocks/>
          </p:cNvSpPr>
          <p:nvPr/>
        </p:nvSpPr>
        <p:spPr>
          <a:xfrm>
            <a:off x="607088" y="505802"/>
            <a:ext cx="10515600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4000" dirty="0">
                <a:latin typeface="Arial" charset="0"/>
                <a:ea typeface="Arial" charset="0"/>
                <a:cs typeface="Arial" charset="0"/>
              </a:rPr>
              <a:t>National Bowel Screening Programme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53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D7F895-4455-4C8A-A7CB-16BD026B37F8}"/>
              </a:ext>
            </a:extLst>
          </p:cNvPr>
          <p:cNvSpPr txBox="1"/>
          <p:nvPr/>
        </p:nvSpPr>
        <p:spPr>
          <a:xfrm>
            <a:off x="2746207" y="6368353"/>
            <a:ext cx="9464842" cy="5539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NZ" sz="1000" dirty="0"/>
              <a:t>*Also known as an immunochemical faecal occult blood test (</a:t>
            </a:r>
            <a:r>
              <a:rPr lang="en-NZ" sz="1000" dirty="0" err="1"/>
              <a:t>iFOBT</a:t>
            </a:r>
            <a:r>
              <a:rPr lang="en-NZ" sz="1000" dirty="0"/>
              <a:t>).</a:t>
            </a:r>
            <a:br>
              <a:rPr lang="en-NZ" sz="1000" dirty="0"/>
            </a:br>
            <a:r>
              <a:rPr lang="en-NZ" sz="1000" dirty="0"/>
              <a:t>1. Bowel Cancer New Zealand. Bowel cancer screening. Available at: </a:t>
            </a:r>
            <a:r>
              <a:rPr lang="en-NZ" sz="1000" dirty="0">
                <a:hlinkClick r:id="rId3"/>
              </a:rPr>
              <a:t>http://beatbowelcancer.org.nz/about-bowel-cancer/screening/</a:t>
            </a:r>
            <a:r>
              <a:rPr lang="en-NZ" sz="1000" dirty="0"/>
              <a:t>.</a:t>
            </a:r>
          </a:p>
          <a:p>
            <a:pPr algn="r"/>
            <a:r>
              <a:rPr lang="en-NZ" sz="1000" dirty="0"/>
              <a:t>2. National Screening Unit. About the bowel screening test. Available at: </a:t>
            </a:r>
            <a:r>
              <a:rPr lang="en-NZ" sz="1000" dirty="0">
                <a:hlinkClick r:id="rId4"/>
              </a:rPr>
              <a:t>https://www.nsu.govt.nz/national-bowel-screening-programme/about-bowel-screening-test</a:t>
            </a:r>
            <a:r>
              <a:rPr lang="en-NZ" sz="1000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CBACE7-107C-4719-A18F-92D14F6B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88" y="505802"/>
            <a:ext cx="10515600" cy="1122031"/>
          </a:xfrm>
        </p:spPr>
        <p:txBody>
          <a:bodyPr anchor="t">
            <a:normAutofit/>
          </a:bodyPr>
          <a:lstStyle/>
          <a:p>
            <a:r>
              <a:rPr lang="en-NZ" sz="4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Faecal immunochemical test (FIT)*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DE349E-3769-4A38-B988-CD6183889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117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Blood in stool can be an early sign of bowel cancer</a:t>
            </a:r>
            <a:r>
              <a:rPr lang="en-NZ" sz="2400" baseline="30000" dirty="0">
                <a:latin typeface="Arial" charset="0"/>
                <a:ea typeface="Arial" charset="0"/>
                <a:cs typeface="Arial" charset="0"/>
              </a:rPr>
              <a:t>1,2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FIT is a non-invasive, preliminary at-home testing </a:t>
            </a:r>
            <a:br>
              <a:rPr lang="en-NZ" sz="2400" dirty="0">
                <a:latin typeface="Arial" charset="0"/>
                <a:ea typeface="Arial" charset="0"/>
                <a:cs typeface="Arial" charset="0"/>
              </a:rPr>
            </a:b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kit for detecting traces of blood in a stool sample</a:t>
            </a:r>
            <a:r>
              <a:rPr lang="en-NZ" sz="2400" baseline="30000" dirty="0">
                <a:latin typeface="Arial" charset="0"/>
                <a:ea typeface="Arial" charset="0"/>
                <a:cs typeface="Arial" charset="0"/>
              </a:rPr>
              <a:t>1,2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FIT is simple, clean and fast</a:t>
            </a:r>
            <a:r>
              <a:rPr lang="en-NZ" sz="2400" baseline="30000" dirty="0">
                <a:latin typeface="Arial" charset="0"/>
                <a:ea typeface="Arial" charset="0"/>
                <a:cs typeface="Arial" charset="0"/>
              </a:rPr>
              <a:t>1,2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The sample is sent to a laboratory for testing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Your doctor will advise you whether any </a:t>
            </a:r>
            <a:br>
              <a:rPr lang="en-NZ" sz="2400" dirty="0">
                <a:latin typeface="Arial" charset="0"/>
                <a:ea typeface="Arial" charset="0"/>
                <a:cs typeface="Arial" charset="0"/>
              </a:rPr>
            </a:b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additional testing is required (e.g. colonoscopy)</a:t>
            </a:r>
            <a:r>
              <a:rPr lang="en-NZ" sz="2400" baseline="30000" dirty="0">
                <a:latin typeface="Arial" charset="0"/>
                <a:ea typeface="Arial" charset="0"/>
                <a:cs typeface="Arial" charset="0"/>
              </a:rPr>
              <a:t>1,2</a:t>
            </a:r>
            <a:endParaRPr lang="en-NZ" sz="24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E22646-A5F4-4C5D-8670-45B88764805E}"/>
              </a:ext>
            </a:extLst>
          </p:cNvPr>
          <p:cNvGrpSpPr/>
          <p:nvPr/>
        </p:nvGrpSpPr>
        <p:grpSpPr>
          <a:xfrm>
            <a:off x="8597585" y="2421917"/>
            <a:ext cx="3333428" cy="3539823"/>
            <a:chOff x="8495715" y="2432846"/>
            <a:chExt cx="3436853" cy="37448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5B7693-AA2E-44EB-B146-9C6F0993B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5715" y="2432846"/>
              <a:ext cx="3436853" cy="3744883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3CEBDC1-B540-4C0C-A254-E05842890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9546" b="50000"/>
            <a:stretch/>
          </p:blipFill>
          <p:spPr>
            <a:xfrm>
              <a:off x="8495716" y="2432846"/>
              <a:ext cx="3333427" cy="122839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5608BA9-A6FD-43F0-A978-27041A9E1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0719" t="50000" r="1782"/>
            <a:stretch/>
          </p:blipFill>
          <p:spPr>
            <a:xfrm>
              <a:off x="9146914" y="4949332"/>
              <a:ext cx="2247316" cy="12283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D0E355-2BD6-4F55-BC6E-2A86FFFFC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8012" r="2" b="50000"/>
            <a:stretch/>
          </p:blipFill>
          <p:spPr>
            <a:xfrm>
              <a:off x="8606971" y="3679553"/>
              <a:ext cx="1040234" cy="122839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184C8B-D31E-4BDB-B35E-D55C92445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50000" r="54804"/>
            <a:stretch/>
          </p:blipFill>
          <p:spPr>
            <a:xfrm>
              <a:off x="9690747" y="3718254"/>
              <a:ext cx="2138396" cy="1228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9741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17256" y="1474202"/>
            <a:ext cx="11474744" cy="0"/>
          </a:xfrm>
          <a:prstGeom prst="line">
            <a:avLst/>
          </a:prstGeom>
          <a:ln w="698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8D7F895-4455-4C8A-A7CB-16BD026B37F8}"/>
              </a:ext>
            </a:extLst>
          </p:cNvPr>
          <p:cNvSpPr txBox="1"/>
          <p:nvPr/>
        </p:nvSpPr>
        <p:spPr>
          <a:xfrm>
            <a:off x="2746207" y="6521517"/>
            <a:ext cx="9464842" cy="40011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NZ" sz="1000" dirty="0"/>
              <a:t>1.   New Zealand Ministry of Health. About bowel screening. Available at: </a:t>
            </a:r>
            <a:r>
              <a:rPr lang="en-NZ" sz="1000" dirty="0">
                <a:hlinkClick r:id="rId3"/>
              </a:rPr>
              <a:t>https://www.health.govt.nz/our-work/diseases-and-conditions/cancer-programme/bowel-cancer-programme/national-bowel-screening-programme/about-bowel-screening</a:t>
            </a:r>
            <a:r>
              <a:rPr lang="en-NZ" sz="1000" dirty="0"/>
              <a:t>.</a:t>
            </a:r>
          </a:p>
        </p:txBody>
      </p:sp>
      <p:pic>
        <p:nvPicPr>
          <p:cNvPr id="9" name="Picture 8" descr="Dr Danny Stiel &amp; patient.jpg">
            <a:extLst>
              <a:ext uri="{FF2B5EF4-FFF2-40B4-BE49-F238E27FC236}">
                <a16:creationId xmlns:a16="http://schemas.microsoft.com/office/drawing/2014/main" id="{03AD00BC-6660-4801-8C83-2151C0172CA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67912" y="1938948"/>
            <a:ext cx="2804938" cy="43513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6DD0C5-9846-40DE-B075-30F21F1AF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A colonoscopy is the most commonly used test</a:t>
            </a:r>
            <a:br>
              <a:rPr lang="en-NZ" sz="2400" dirty="0">
                <a:latin typeface="Arial" charset="0"/>
                <a:ea typeface="Arial" charset="0"/>
                <a:cs typeface="Arial" charset="0"/>
              </a:rPr>
            </a:b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for checking the bowel for cancer</a:t>
            </a:r>
            <a:endParaRPr lang="en-NZ" sz="2400" baseline="30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A colonoscopy involves inserting a thin tube with</a:t>
            </a:r>
            <a:br>
              <a:rPr lang="en-NZ" sz="2400" dirty="0">
                <a:latin typeface="Arial" charset="0"/>
                <a:ea typeface="Arial" charset="0"/>
                <a:cs typeface="Arial" charset="0"/>
              </a:rPr>
            </a:b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a small camera into the anus to inspect the </a:t>
            </a:r>
            <a:br>
              <a:rPr lang="en-NZ" sz="2400" dirty="0">
                <a:latin typeface="Arial" charset="0"/>
                <a:ea typeface="Arial" charset="0"/>
                <a:cs typeface="Arial" charset="0"/>
              </a:rPr>
            </a:b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large bowel</a:t>
            </a:r>
            <a:endParaRPr lang="en-NZ" sz="2400" baseline="30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If polyps are identified, they may be removed and</a:t>
            </a:r>
            <a:br>
              <a:rPr lang="en-NZ" sz="2400" dirty="0">
                <a:latin typeface="Arial" charset="0"/>
                <a:ea typeface="Arial" charset="0"/>
                <a:cs typeface="Arial" charset="0"/>
              </a:rPr>
            </a:b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sent to a laboratory for testing</a:t>
            </a:r>
          </a:p>
          <a:p>
            <a:endParaRPr lang="en-NZ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CD8F4B-8431-4313-B6D2-02C9028F63AF}"/>
              </a:ext>
            </a:extLst>
          </p:cNvPr>
          <p:cNvSpPr txBox="1">
            <a:spLocks/>
          </p:cNvSpPr>
          <p:nvPr/>
        </p:nvSpPr>
        <p:spPr>
          <a:xfrm>
            <a:off x="607088" y="505802"/>
            <a:ext cx="10515600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Colonoscopy</a:t>
            </a:r>
            <a:endParaRPr lang="en-NZ" sz="4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68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87687"/>
          </a:xfrm>
        </p:spPr>
        <p:txBody>
          <a:bodyPr anchor="b">
            <a:noAutofit/>
          </a:bodyPr>
          <a:lstStyle/>
          <a:p>
            <a:br>
              <a:rPr lang="en-US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happens if I am diagnosed with bowel cancer?</a:t>
            </a:r>
            <a:endParaRPr lang="en-US" sz="48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34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7088" y="1691509"/>
            <a:ext cx="10515600" cy="18756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Following detection, it is important to assess the stage of the bowel cancer to inform treatment decisions</a:t>
            </a:r>
            <a:endParaRPr lang="en-US" sz="2400" baseline="30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aseline="30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aseline="30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aseline="30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aseline="30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Clr>
                <a:srgbClr val="7030A0"/>
              </a:buClr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Staging is influenced by the size and spread of </a:t>
            </a: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tumours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17256" y="1474202"/>
            <a:ext cx="11474744" cy="0"/>
          </a:xfrm>
          <a:prstGeom prst="line">
            <a:avLst/>
          </a:prstGeom>
          <a:ln w="698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B14FCF5-3136-4058-9F3D-A7B4150A5504}"/>
              </a:ext>
            </a:extLst>
          </p:cNvPr>
          <p:cNvSpPr txBox="1">
            <a:spLocks/>
          </p:cNvSpPr>
          <p:nvPr/>
        </p:nvSpPr>
        <p:spPr>
          <a:xfrm>
            <a:off x="607088" y="505802"/>
            <a:ext cx="10515600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Staging bowel cancer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C7F43A-85D6-4D0D-B7AD-E096F56FC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560426"/>
              </p:ext>
            </p:extLst>
          </p:nvPr>
        </p:nvGraphicFramePr>
        <p:xfrm>
          <a:off x="1363579" y="2724587"/>
          <a:ext cx="9464842" cy="2233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B2BED3F-3794-431C-A88A-4C425FEB3DB6}"/>
              </a:ext>
            </a:extLst>
          </p:cNvPr>
          <p:cNvSpPr txBox="1"/>
          <p:nvPr/>
        </p:nvSpPr>
        <p:spPr>
          <a:xfrm>
            <a:off x="2746207" y="6667024"/>
            <a:ext cx="9464842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New Zealand Cancer society. Staging. Available at: </a:t>
            </a:r>
            <a:r>
              <a:rPr lang="en-NZ" sz="1000" dirty="0">
                <a:hlinkClick r:id="rId8"/>
              </a:rPr>
              <a:t>https://cancernz.org.nz/cancer-information/cancer-types/bowel-cancer/staging/</a:t>
            </a:r>
            <a:r>
              <a:rPr lang="en-NZ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673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17256" y="1474202"/>
            <a:ext cx="11474744" cy="0"/>
          </a:xfrm>
          <a:prstGeom prst="line">
            <a:avLst/>
          </a:prstGeom>
          <a:ln w="698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903A0F-EFB0-491A-A144-94F24CE42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1437"/>
              </p:ext>
            </p:extLst>
          </p:nvPr>
        </p:nvGraphicFramePr>
        <p:xfrm>
          <a:off x="717256" y="1601042"/>
          <a:ext cx="10405432" cy="3765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664">
                  <a:extLst>
                    <a:ext uri="{9D8B030D-6E8A-4147-A177-3AD203B41FA5}">
                      <a16:colId xmlns:a16="http://schemas.microsoft.com/office/drawing/2014/main" val="1283027572"/>
                    </a:ext>
                  </a:extLst>
                </a:gridCol>
                <a:gridCol w="3870817">
                  <a:extLst>
                    <a:ext uri="{9D8B030D-6E8A-4147-A177-3AD203B41FA5}">
                      <a16:colId xmlns:a16="http://schemas.microsoft.com/office/drawing/2014/main" val="3697905647"/>
                    </a:ext>
                  </a:extLst>
                </a:gridCol>
                <a:gridCol w="2018844">
                  <a:extLst>
                    <a:ext uri="{9D8B030D-6E8A-4147-A177-3AD203B41FA5}">
                      <a16:colId xmlns:a16="http://schemas.microsoft.com/office/drawing/2014/main" val="3373859370"/>
                    </a:ext>
                  </a:extLst>
                </a:gridCol>
                <a:gridCol w="2288214">
                  <a:extLst>
                    <a:ext uri="{9D8B030D-6E8A-4147-A177-3AD203B41FA5}">
                      <a16:colId xmlns:a16="http://schemas.microsoft.com/office/drawing/2014/main" val="2323029551"/>
                    </a:ext>
                  </a:extLst>
                </a:gridCol>
                <a:gridCol w="1428893">
                  <a:extLst>
                    <a:ext uri="{9D8B030D-6E8A-4147-A177-3AD203B41FA5}">
                      <a16:colId xmlns:a16="http://schemas.microsoft.com/office/drawing/2014/main" val="2074805696"/>
                    </a:ext>
                  </a:extLst>
                </a:gridCol>
              </a:tblGrid>
              <a:tr h="5741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18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Stage</a:t>
                      </a:r>
                    </a:p>
                  </a:txBody>
                  <a:tcPr marT="90000" marB="90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i="0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i="0" dirty="0">
                          <a:solidFill>
                            <a:schemeClr val="bg1"/>
                          </a:solidFill>
                        </a:rPr>
                        <a:t>Lymph node involvement?</a:t>
                      </a:r>
                    </a:p>
                  </a:txBody>
                  <a:tcPr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i="0" dirty="0">
                          <a:solidFill>
                            <a:schemeClr val="bg1"/>
                          </a:solidFill>
                        </a:rPr>
                        <a:t>Metastases outside the bowel?</a:t>
                      </a:r>
                    </a:p>
                  </a:txBody>
                  <a:tcPr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i="0" dirty="0">
                          <a:solidFill>
                            <a:schemeClr val="bg1"/>
                          </a:solidFill>
                        </a:rPr>
                        <a:t>% of diagnoses*</a:t>
                      </a:r>
                    </a:p>
                  </a:txBody>
                  <a:tcPr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8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98714"/>
                  </a:ext>
                </a:extLst>
              </a:tr>
              <a:tr h="807204">
                <a:tc>
                  <a:txBody>
                    <a:bodyPr/>
                    <a:lstStyle/>
                    <a:p>
                      <a:pPr algn="ctr"/>
                      <a:r>
                        <a:rPr lang="en-NZ" sz="32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marR="54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solidFill>
                            <a:schemeClr val="bg1"/>
                          </a:solidFill>
                        </a:rPr>
                        <a:t>Confined to the inner lining of the bowel or muscle wall, but no further.</a:t>
                      </a: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40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NZ" sz="4000" dirty="0">
                        <a:solidFill>
                          <a:schemeClr val="bg1"/>
                        </a:solidFill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kumimoji="0" lang="en-NZ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200" b="1" dirty="0">
                          <a:solidFill>
                            <a:schemeClr val="bg1"/>
                          </a:solidFill>
                        </a:rPr>
                        <a:t>21%</a:t>
                      </a:r>
                    </a:p>
                  </a:txBody>
                  <a:tcPr marR="12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00180"/>
                  </a:ext>
                </a:extLst>
              </a:tr>
              <a:tr h="680836">
                <a:tc>
                  <a:txBody>
                    <a:bodyPr/>
                    <a:lstStyle/>
                    <a:p>
                      <a:pPr algn="ctr"/>
                      <a:r>
                        <a:rPr lang="en-NZ" sz="3200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marR="54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solidFill>
                            <a:schemeClr val="bg1"/>
                          </a:solidFill>
                        </a:rPr>
                        <a:t>Cancer has spread through the bowel wall</a:t>
                      </a: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kumimoji="0" lang="en-NZ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kumimoji="0" lang="en-NZ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200" b="1" dirty="0">
                          <a:solidFill>
                            <a:schemeClr val="bg1"/>
                          </a:solidFill>
                        </a:rPr>
                        <a:t>29%</a:t>
                      </a:r>
                    </a:p>
                  </a:txBody>
                  <a:tcPr marR="12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85556"/>
                  </a:ext>
                </a:extLst>
              </a:tr>
              <a:tr h="680836">
                <a:tc>
                  <a:txBody>
                    <a:bodyPr/>
                    <a:lstStyle/>
                    <a:p>
                      <a:pPr algn="ctr"/>
                      <a:r>
                        <a:rPr lang="en-NZ" sz="3200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marR="54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solidFill>
                            <a:schemeClr val="bg1"/>
                          </a:solidFill>
                        </a:rPr>
                        <a:t>Cancer has spread to nearby lymph nodes and/or through the bowel wall, but not to other organs</a:t>
                      </a: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NZ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kumimoji="0" lang="en-NZ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200" b="1" dirty="0">
                          <a:solidFill>
                            <a:schemeClr val="bg1"/>
                          </a:solidFill>
                        </a:rPr>
                        <a:t>32%</a:t>
                      </a:r>
                    </a:p>
                  </a:txBody>
                  <a:tcPr marR="12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366908"/>
                  </a:ext>
                </a:extLst>
              </a:tr>
              <a:tr h="675441">
                <a:tc>
                  <a:txBody>
                    <a:bodyPr/>
                    <a:lstStyle/>
                    <a:p>
                      <a:pPr algn="ctr"/>
                      <a:r>
                        <a:rPr lang="en-NZ" sz="3200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marR="54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solidFill>
                            <a:schemeClr val="bg1"/>
                          </a:solidFill>
                        </a:rPr>
                        <a:t>Cancer has spread to other organs (metastatic)</a:t>
                      </a: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NZ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NZ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200" b="1" dirty="0">
                          <a:solidFill>
                            <a:schemeClr val="bg1"/>
                          </a:solidFill>
                        </a:rPr>
                        <a:t>18%</a:t>
                      </a:r>
                    </a:p>
                  </a:txBody>
                  <a:tcPr marR="12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761344"/>
                  </a:ext>
                </a:extLst>
              </a:tr>
            </a:tbl>
          </a:graphicData>
        </a:graphic>
      </p:graphicFrame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5D0B7D19-8B16-440F-BA16-CFEEC25F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6" t="73990" r="5217" b="23739"/>
          <a:stretch/>
        </p:blipFill>
        <p:spPr>
          <a:xfrm rot="18226777">
            <a:off x="10620632" y="5342533"/>
            <a:ext cx="1482720" cy="6674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9E558B-6915-417C-9678-157409BF827F}"/>
              </a:ext>
            </a:extLst>
          </p:cNvPr>
          <p:cNvSpPr txBox="1"/>
          <p:nvPr/>
        </p:nvSpPr>
        <p:spPr>
          <a:xfrm>
            <a:off x="2738979" y="6361771"/>
            <a:ext cx="9464842" cy="5539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NZ" sz="1000" dirty="0"/>
              <a:t>*Based on US statistics between 2002–2012.</a:t>
            </a:r>
          </a:p>
          <a:p>
            <a:pPr marL="228600" indent="-228600" algn="r">
              <a:buAutoNum type="arabicPeriod"/>
            </a:pPr>
            <a:r>
              <a:rPr lang="en-NZ" sz="1000" dirty="0"/>
              <a:t>New Zealand Cancer Society . Staging. Available at: </a:t>
            </a:r>
            <a:r>
              <a:rPr lang="en-NZ" sz="1000" dirty="0">
                <a:hlinkClick r:id="rId3"/>
              </a:rPr>
              <a:t>https://otago-southland.cancernz.org.nz/cancer-information/cancer-types/bowel-cancer/staging/</a:t>
            </a:r>
            <a:r>
              <a:rPr lang="en-NZ" sz="1000" dirty="0"/>
              <a:t>.</a:t>
            </a:r>
          </a:p>
          <a:p>
            <a:pPr marL="228600" indent="-228600" algn="r">
              <a:buAutoNum type="arabicPeriod"/>
            </a:pPr>
            <a:r>
              <a:rPr lang="en-NZ" sz="1000" dirty="0" err="1"/>
              <a:t>Moghadamyeghaneh</a:t>
            </a:r>
            <a:r>
              <a:rPr lang="en-NZ" sz="1000" dirty="0"/>
              <a:t> Z, et al. </a:t>
            </a:r>
            <a:r>
              <a:rPr lang="en-NZ" sz="1000" i="1" dirty="0" err="1"/>
              <a:t>Surg</a:t>
            </a:r>
            <a:r>
              <a:rPr lang="en-NZ" sz="1000" i="1" dirty="0"/>
              <a:t> </a:t>
            </a:r>
            <a:r>
              <a:rPr lang="en-NZ" sz="1000" i="1" dirty="0" err="1"/>
              <a:t>Endosc</a:t>
            </a:r>
            <a:r>
              <a:rPr lang="en-NZ" sz="1000" dirty="0"/>
              <a:t> 2016;30:3604–3610.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D5843B-8E5C-40B5-AF0C-085964999C79}"/>
              </a:ext>
            </a:extLst>
          </p:cNvPr>
          <p:cNvSpPr txBox="1">
            <a:spLocks/>
          </p:cNvSpPr>
          <p:nvPr/>
        </p:nvSpPr>
        <p:spPr>
          <a:xfrm>
            <a:off x="607088" y="505802"/>
            <a:ext cx="10515600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How is bowel cancer staged?</a:t>
            </a:r>
          </a:p>
        </p:txBody>
      </p:sp>
    </p:spTree>
    <p:extLst>
      <p:ext uri="{BB962C8B-B14F-4D97-AF65-F5344CB8AC3E}">
        <p14:creationId xmlns:p14="http://schemas.microsoft.com/office/powerpoint/2010/main" val="933699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17256" y="1474202"/>
            <a:ext cx="11474744" cy="0"/>
          </a:xfrm>
          <a:prstGeom prst="line">
            <a:avLst/>
          </a:prstGeom>
          <a:ln w="698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5D0B7D19-8B16-440F-BA16-CFEEC25F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6" t="73990" r="5217" b="23739"/>
          <a:stretch/>
        </p:blipFill>
        <p:spPr>
          <a:xfrm rot="18226777">
            <a:off x="10620632" y="5342533"/>
            <a:ext cx="1482720" cy="6674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CD5843B-8E5C-40B5-AF0C-085964999C79}"/>
              </a:ext>
            </a:extLst>
          </p:cNvPr>
          <p:cNvSpPr txBox="1">
            <a:spLocks/>
          </p:cNvSpPr>
          <p:nvPr/>
        </p:nvSpPr>
        <p:spPr>
          <a:xfrm>
            <a:off x="607088" y="505802"/>
            <a:ext cx="10515600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How is bowel cancer treated?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7FD2F3-2C47-4B5D-88D4-E430B9BD3459}"/>
              </a:ext>
            </a:extLst>
          </p:cNvPr>
          <p:cNvSpPr txBox="1"/>
          <p:nvPr/>
        </p:nvSpPr>
        <p:spPr>
          <a:xfrm>
            <a:off x="2746374" y="6662889"/>
            <a:ext cx="9464842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Bowel Cancer New Zealand. Treatment options. Available at: </a:t>
            </a:r>
            <a:r>
              <a:rPr lang="en-NZ" sz="1000" dirty="0">
                <a:hlinkClick r:id="rId3"/>
              </a:rPr>
              <a:t>http://beatbowelcancer.org.nz/about-bowel-cancer/treatment/</a:t>
            </a:r>
            <a:r>
              <a:rPr lang="en-NZ" sz="1000" dirty="0"/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D3DFBA-B30B-4010-AF27-F0333D90F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68075"/>
              </p:ext>
            </p:extLst>
          </p:nvPr>
        </p:nvGraphicFramePr>
        <p:xfrm>
          <a:off x="717256" y="1584006"/>
          <a:ext cx="9955169" cy="454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053">
                  <a:extLst>
                    <a:ext uri="{9D8B030D-6E8A-4147-A177-3AD203B41FA5}">
                      <a16:colId xmlns:a16="http://schemas.microsoft.com/office/drawing/2014/main" val="1283027572"/>
                    </a:ext>
                  </a:extLst>
                </a:gridCol>
                <a:gridCol w="4230384">
                  <a:extLst>
                    <a:ext uri="{9D8B030D-6E8A-4147-A177-3AD203B41FA5}">
                      <a16:colId xmlns:a16="http://schemas.microsoft.com/office/drawing/2014/main" val="3697905647"/>
                    </a:ext>
                  </a:extLst>
                </a:gridCol>
                <a:gridCol w="2201027">
                  <a:extLst>
                    <a:ext uri="{9D8B030D-6E8A-4147-A177-3AD203B41FA5}">
                      <a16:colId xmlns:a16="http://schemas.microsoft.com/office/drawing/2014/main" val="3373859370"/>
                    </a:ext>
                  </a:extLst>
                </a:gridCol>
                <a:gridCol w="2494705">
                  <a:extLst>
                    <a:ext uri="{9D8B030D-6E8A-4147-A177-3AD203B41FA5}">
                      <a16:colId xmlns:a16="http://schemas.microsoft.com/office/drawing/2014/main" val="232302955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18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Stage</a:t>
                      </a:r>
                    </a:p>
                  </a:txBody>
                  <a:tcPr marT="90000" marB="90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i="0" dirty="0">
                          <a:solidFill>
                            <a:schemeClr val="bg1"/>
                          </a:solidFill>
                        </a:rPr>
                        <a:t>Colon</a:t>
                      </a:r>
                    </a:p>
                  </a:txBody>
                  <a:tcPr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i="0" dirty="0">
                          <a:solidFill>
                            <a:schemeClr val="bg1"/>
                          </a:solidFill>
                        </a:rPr>
                        <a:t>Rectum</a:t>
                      </a:r>
                    </a:p>
                  </a:txBody>
                  <a:tcPr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i="0" dirty="0">
                          <a:solidFill>
                            <a:schemeClr val="bg1"/>
                          </a:solidFill>
                        </a:rPr>
                        <a:t>Anus</a:t>
                      </a:r>
                    </a:p>
                  </a:txBody>
                  <a:tcPr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8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98714"/>
                  </a:ext>
                </a:extLst>
              </a:tr>
              <a:tr h="1434195">
                <a:tc>
                  <a:txBody>
                    <a:bodyPr/>
                    <a:lstStyle/>
                    <a:p>
                      <a:pPr algn="ctr"/>
                      <a:r>
                        <a:rPr lang="en-NZ" sz="3200" b="1" dirty="0">
                          <a:solidFill>
                            <a:schemeClr val="tx1"/>
                          </a:solidFill>
                        </a:rPr>
                        <a:t>I/II</a:t>
                      </a:r>
                    </a:p>
                  </a:txBody>
                  <a:tcPr marR="54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solidFill>
                            <a:schemeClr val="tx1"/>
                          </a:solidFill>
                        </a:rPr>
                        <a:t>Surgery</a:t>
                      </a: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kumimoji="0" lang="en-N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Treatment options include: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en-N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Neoadjuvant (before surgery) radiotherapy and/or chemotherapy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en-N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Surgery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en-N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Adjuvant (post-surgery chemotherapy/radiotherapy</a:t>
                      </a:r>
                    </a:p>
                  </a:txBody>
                  <a:tcPr marL="54000" marR="54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00180"/>
                  </a:ext>
                </a:extLst>
              </a:tr>
              <a:tr h="616919">
                <a:tc>
                  <a:txBody>
                    <a:bodyPr/>
                    <a:lstStyle/>
                    <a:p>
                      <a:pPr algn="ctr"/>
                      <a:r>
                        <a:rPr lang="en-NZ" sz="3200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marR="54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solidFill>
                            <a:schemeClr val="bg1"/>
                          </a:solidFill>
                        </a:rPr>
                        <a:t>Surgery and adjuvant (post-surgery) chemotherapy</a:t>
                      </a: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366908"/>
                  </a:ext>
                </a:extLst>
              </a:tr>
              <a:tr h="1938888">
                <a:tc>
                  <a:txBody>
                    <a:bodyPr/>
                    <a:lstStyle/>
                    <a:p>
                      <a:pPr algn="ctr"/>
                      <a:r>
                        <a:rPr lang="en-NZ" sz="3200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marR="54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Treatment options include: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NZ" sz="1800" dirty="0">
                          <a:solidFill>
                            <a:schemeClr val="bg1"/>
                          </a:solidFill>
                        </a:rPr>
                        <a:t>Surgery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NZ" sz="1800" dirty="0">
                          <a:solidFill>
                            <a:schemeClr val="bg1"/>
                          </a:solidFill>
                        </a:rPr>
                        <a:t>Chemotherapy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NZ" sz="1800" dirty="0">
                          <a:solidFill>
                            <a:schemeClr val="bg1"/>
                          </a:solidFill>
                        </a:rPr>
                        <a:t>Targeted therapies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NZ" sz="1800" dirty="0">
                          <a:solidFill>
                            <a:schemeClr val="bg1"/>
                          </a:solidFill>
                        </a:rPr>
                        <a:t>Specialised radiotherapy</a:t>
                      </a:r>
                    </a:p>
                  </a:txBody>
                  <a:tcPr marL="54000" marR="54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Treatment options include: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N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Neoadjuvant (before surgery) radiotherapy and chemotherapy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N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N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Adjuvant (post-surgery chemotherapy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N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Radiotherapy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N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Targeted therapies</a:t>
                      </a:r>
                    </a:p>
                  </a:txBody>
                  <a:tcPr marL="54000" marR="54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761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793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C16CEBB-47C1-4016-B5AA-8D9DA3E89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Surgery</a:t>
            </a:r>
            <a:r>
              <a:rPr lang="en-US" sz="2400" b="1" baseline="30000" dirty="0">
                <a:latin typeface="Arial" charset="0"/>
                <a:ea typeface="Arial" charset="0"/>
                <a:cs typeface="Arial" charset="0"/>
              </a:rPr>
              <a:t>1,2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Used to remove the segment of 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bowel containing cancer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10–20 lymph glands may be removed 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assess spread beyond the bowel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 colostomy bag may be needed 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following surgery to facilitate excretion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AA40C-DF15-49CE-A1D8-9E73F2BF7D79}"/>
              </a:ext>
            </a:extLst>
          </p:cNvPr>
          <p:cNvSpPr txBox="1"/>
          <p:nvPr/>
        </p:nvSpPr>
        <p:spPr>
          <a:xfrm>
            <a:off x="2741671" y="6662319"/>
            <a:ext cx="9464842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Bowel Cancer New Zealand. Treatment options. Available at: </a:t>
            </a:r>
            <a:r>
              <a:rPr lang="en-NZ" sz="1000" dirty="0">
                <a:hlinkClick r:id="rId2"/>
              </a:rPr>
              <a:t>http://beatbowelcancer.org.nz/about-bowel-cancer/treatment/</a:t>
            </a:r>
            <a:r>
              <a:rPr lang="en-NZ" sz="10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A7DF9-0C25-4D04-AEE2-C84D7107F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3000" contrast="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2195" y="2027750"/>
            <a:ext cx="4196081" cy="373886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2C25B9-39E5-454E-BD29-B0CFD228A9D1}"/>
              </a:ext>
            </a:extLst>
          </p:cNvPr>
          <p:cNvSpPr txBox="1">
            <a:spLocks/>
          </p:cNvSpPr>
          <p:nvPr/>
        </p:nvSpPr>
        <p:spPr>
          <a:xfrm>
            <a:off x="607088" y="505802"/>
            <a:ext cx="10515600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Treatment of early-stage bowel cancer</a:t>
            </a:r>
          </a:p>
        </p:txBody>
      </p:sp>
    </p:spTree>
    <p:extLst>
      <p:ext uri="{BB962C8B-B14F-4D97-AF65-F5344CB8AC3E}">
        <p14:creationId xmlns:p14="http://schemas.microsoft.com/office/powerpoint/2010/main" val="313237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54220" y="2161213"/>
            <a:ext cx="7626699" cy="2963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NZ" sz="3200" b="1" dirty="0">
                <a:latin typeface="Arial" charset="0"/>
                <a:ea typeface="Arial" charset="0"/>
                <a:cs typeface="Arial" charset="0"/>
              </a:rPr>
              <a:t>3,000+ New Zealanders are diagnosed with bowel cancer every year</a:t>
            </a:r>
            <a:endParaRPr lang="en-NZ" sz="3200" b="1" baseline="30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Bowel cancer is the second most common cancer diagnosed in NZ behind prostate cancer</a:t>
            </a:r>
            <a:endParaRPr lang="en-NZ" sz="2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0C4B59-ACB3-4741-93C2-70BE5A57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88" y="253556"/>
            <a:ext cx="10515600" cy="1122031"/>
          </a:xfrm>
        </p:spPr>
        <p:txBody>
          <a:bodyPr anchor="t"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Bowel cancer is the 2</a:t>
            </a:r>
            <a:r>
              <a:rPr lang="en-US" b="1" baseline="30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nd</a:t>
            </a:r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 most commonly diagnosed cancer in New Zealand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E500E1-D589-44AE-918B-DB9078DDC01F}"/>
              </a:ext>
            </a:extLst>
          </p:cNvPr>
          <p:cNvSpPr txBox="1"/>
          <p:nvPr/>
        </p:nvSpPr>
        <p:spPr>
          <a:xfrm>
            <a:off x="5128312" y="6673046"/>
            <a:ext cx="7082972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New Zealand Ministry of Health (2016). Cancer: New registrations and deaths 2013. Wellington, New Zealand: Ministry of Health.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20368-D02C-451E-AE1B-5FB0852D4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906" y="2385297"/>
            <a:ext cx="1906669" cy="27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65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88" y="505802"/>
            <a:ext cx="10515600" cy="112203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Treatment of early-stage bowel cancer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AA40C-DF15-49CE-A1D8-9E73F2BF7D79}"/>
              </a:ext>
            </a:extLst>
          </p:cNvPr>
          <p:cNvSpPr txBox="1"/>
          <p:nvPr/>
        </p:nvSpPr>
        <p:spPr>
          <a:xfrm>
            <a:off x="2741671" y="6355302"/>
            <a:ext cx="9464842" cy="5539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 err="1"/>
              <a:t>Carrato</a:t>
            </a:r>
            <a:r>
              <a:rPr lang="en-NZ" sz="1000" dirty="0"/>
              <a:t> A. </a:t>
            </a:r>
            <a:r>
              <a:rPr lang="en-NZ" sz="1000" i="1" dirty="0" err="1"/>
              <a:t>Gastrointest</a:t>
            </a:r>
            <a:r>
              <a:rPr lang="en-NZ" sz="1000" i="1" dirty="0"/>
              <a:t> Cancer Res </a:t>
            </a:r>
            <a:r>
              <a:rPr lang="en-NZ" sz="1000" dirty="0"/>
              <a:t>2008;2:S42–S46.</a:t>
            </a:r>
          </a:p>
          <a:p>
            <a:pPr marL="228600" indent="-228600" algn="r">
              <a:buAutoNum type="arabicPeriod"/>
            </a:pPr>
            <a:r>
              <a:rPr lang="en-NZ" sz="1000" dirty="0" err="1"/>
              <a:t>Wolmark</a:t>
            </a:r>
            <a:r>
              <a:rPr lang="en-NZ" sz="1000" dirty="0"/>
              <a:t> N, et al. </a:t>
            </a:r>
            <a:r>
              <a:rPr lang="en-NZ" sz="1000" i="1" dirty="0"/>
              <a:t>J </a:t>
            </a:r>
            <a:r>
              <a:rPr lang="en-NZ" sz="1000" i="1" dirty="0" err="1"/>
              <a:t>Clin</a:t>
            </a:r>
            <a:r>
              <a:rPr lang="en-NZ" sz="1000" i="1" dirty="0"/>
              <a:t> Oncol</a:t>
            </a:r>
            <a:r>
              <a:rPr lang="en-NZ" sz="1000" dirty="0"/>
              <a:t> 1993;11:1879–1887.</a:t>
            </a:r>
          </a:p>
          <a:p>
            <a:pPr marL="228600" indent="-228600" algn="r">
              <a:buAutoNum type="arabicPeriod"/>
            </a:pPr>
            <a:r>
              <a:rPr lang="en-NZ" sz="1000" dirty="0"/>
              <a:t>Benson AB, et al. </a:t>
            </a:r>
            <a:r>
              <a:rPr lang="pt-BR" sz="1000" i="1" dirty="0"/>
              <a:t>J Natl Compr Canc Netw</a:t>
            </a:r>
            <a:r>
              <a:rPr lang="pt-BR" sz="1000" dirty="0"/>
              <a:t> 2014;12:1028–1059.</a:t>
            </a:r>
            <a:endParaRPr lang="en-NZ" sz="1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26C6C4-4580-4941-B9AA-3A262A7EE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50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Adjuvant chemotherapy</a:t>
            </a:r>
            <a:r>
              <a:rPr lang="en-US" sz="2400" b="1" baseline="30000" dirty="0">
                <a:latin typeface="Arial" charset="0"/>
                <a:ea typeface="Arial" charset="0"/>
                <a:cs typeface="Arial" charset="0"/>
              </a:rPr>
              <a:t>1-3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Adjuvant chemotherapy is used to attack any cancerous cells that remain after surgery,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minimising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the risk of recurrence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7BF6B2-40BF-4D29-B786-7170775EEAE3}"/>
              </a:ext>
            </a:extLst>
          </p:cNvPr>
          <p:cNvGrpSpPr/>
          <p:nvPr/>
        </p:nvGrpSpPr>
        <p:grpSpPr>
          <a:xfrm>
            <a:off x="838200" y="3652440"/>
            <a:ext cx="1056987" cy="2132904"/>
            <a:chOff x="2502814" y="4389153"/>
            <a:chExt cx="1056987" cy="21329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1E97259-EFDC-4123-B7D3-D4F4087CE3CC}"/>
                </a:ext>
              </a:extLst>
            </p:cNvPr>
            <p:cNvGrpSpPr/>
            <p:nvPr/>
          </p:nvGrpSpPr>
          <p:grpSpPr>
            <a:xfrm>
              <a:off x="2527041" y="4389153"/>
              <a:ext cx="679098" cy="690190"/>
              <a:chOff x="2527041" y="4324985"/>
              <a:chExt cx="679098" cy="69019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06E4BA7-EC40-4152-9864-C6F659446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7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2901441" y="4324986"/>
                <a:ext cx="304698" cy="690189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E0B231E-6FE4-40F8-8A98-7BC5735BAE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7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2527041" y="4324985"/>
                <a:ext cx="304698" cy="690189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9DEF283-DA3A-4238-8117-ED19DBDA2615}"/>
                </a:ext>
              </a:extLst>
            </p:cNvPr>
            <p:cNvGrpSpPr/>
            <p:nvPr/>
          </p:nvGrpSpPr>
          <p:grpSpPr>
            <a:xfrm>
              <a:off x="2511994" y="5079341"/>
              <a:ext cx="1047807" cy="690191"/>
              <a:chOff x="2527041" y="4324984"/>
              <a:chExt cx="1047807" cy="690191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08FD7A1-962C-45E1-AA64-278B3905D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7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2901441" y="4324986"/>
                <a:ext cx="304698" cy="690189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A4B7EBB-DD60-4F25-BC02-6336A174D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7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3270150" y="4324984"/>
                <a:ext cx="304698" cy="69018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7976E3A-892F-4939-B441-ED183222A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7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2527041" y="4324985"/>
                <a:ext cx="304698" cy="690189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7ACBE9C-E60F-41C5-BE14-96C7105393E5}"/>
                </a:ext>
              </a:extLst>
            </p:cNvPr>
            <p:cNvGrpSpPr/>
            <p:nvPr/>
          </p:nvGrpSpPr>
          <p:grpSpPr>
            <a:xfrm>
              <a:off x="2502814" y="5831867"/>
              <a:ext cx="674018" cy="690190"/>
              <a:chOff x="2527041" y="4324985"/>
              <a:chExt cx="674018" cy="69019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6DAB901-757E-4353-AD8F-BF057D617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7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2896361" y="4324986"/>
                <a:ext cx="304698" cy="690189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75F582C-BDB9-4EE8-BE5A-98DDE663E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7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2527041" y="4324985"/>
                <a:ext cx="304698" cy="690189"/>
              </a:xfrm>
              <a:prstGeom prst="rect">
                <a:avLst/>
              </a:prstGeom>
            </p:spPr>
          </p:pic>
        </p:grpSp>
      </p:grp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C7795B5E-614E-42AF-BD91-F36429E191BA}"/>
              </a:ext>
            </a:extLst>
          </p:cNvPr>
          <p:cNvSpPr txBox="1">
            <a:spLocks/>
          </p:cNvSpPr>
          <p:nvPr/>
        </p:nvSpPr>
        <p:spPr>
          <a:xfrm>
            <a:off x="2114723" y="3926493"/>
            <a:ext cx="9243987" cy="2212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030A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30A0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Aft>
                <a:spcPts val="600"/>
              </a:spcAft>
              <a:buNone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For every 100 patients treated for early stage bowel cancer, adjuvant chemotherapy ensures 7 more survive &gt;3 years</a:t>
            </a:r>
            <a:endParaRPr lang="en-NZ" dirty="0"/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79CD2487-0251-4297-8CE1-F8AADE095B9B}"/>
              </a:ext>
            </a:extLst>
          </p:cNvPr>
          <p:cNvSpPr/>
          <p:nvPr/>
        </p:nvSpPr>
        <p:spPr>
          <a:xfrm>
            <a:off x="968288" y="3805267"/>
            <a:ext cx="128097" cy="121226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1F02C24A-AF50-42A6-B1F7-57B95B459F5A}"/>
              </a:ext>
            </a:extLst>
          </p:cNvPr>
          <p:cNvSpPr/>
          <p:nvPr/>
        </p:nvSpPr>
        <p:spPr>
          <a:xfrm>
            <a:off x="1338204" y="3805267"/>
            <a:ext cx="128097" cy="121226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79402A3C-ED7B-4BEF-858B-8E0F95B19F33}"/>
              </a:ext>
            </a:extLst>
          </p:cNvPr>
          <p:cNvSpPr/>
          <p:nvPr/>
        </p:nvSpPr>
        <p:spPr>
          <a:xfrm>
            <a:off x="952105" y="4509730"/>
            <a:ext cx="128097" cy="121226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805BB639-9A34-4465-9DF0-4D85EA242C11}"/>
              </a:ext>
            </a:extLst>
          </p:cNvPr>
          <p:cNvSpPr/>
          <p:nvPr/>
        </p:nvSpPr>
        <p:spPr>
          <a:xfrm>
            <a:off x="1322021" y="4509730"/>
            <a:ext cx="128097" cy="121226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9" name="Plus Sign 38">
            <a:extLst>
              <a:ext uri="{FF2B5EF4-FFF2-40B4-BE49-F238E27FC236}">
                <a16:creationId xmlns:a16="http://schemas.microsoft.com/office/drawing/2014/main" id="{B4C94635-10F2-420A-9736-B2FB4C4AB7AE}"/>
              </a:ext>
            </a:extLst>
          </p:cNvPr>
          <p:cNvSpPr/>
          <p:nvPr/>
        </p:nvSpPr>
        <p:spPr>
          <a:xfrm>
            <a:off x="1695435" y="4509730"/>
            <a:ext cx="128097" cy="121226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Plus Sign 39">
            <a:extLst>
              <a:ext uri="{FF2B5EF4-FFF2-40B4-BE49-F238E27FC236}">
                <a16:creationId xmlns:a16="http://schemas.microsoft.com/office/drawing/2014/main" id="{6E7727E3-D1F4-4201-B79A-ED9FDA96A27E}"/>
              </a:ext>
            </a:extLst>
          </p:cNvPr>
          <p:cNvSpPr/>
          <p:nvPr/>
        </p:nvSpPr>
        <p:spPr>
          <a:xfrm>
            <a:off x="932882" y="5250879"/>
            <a:ext cx="128097" cy="121226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1" name="Plus Sign 40">
            <a:extLst>
              <a:ext uri="{FF2B5EF4-FFF2-40B4-BE49-F238E27FC236}">
                <a16:creationId xmlns:a16="http://schemas.microsoft.com/office/drawing/2014/main" id="{FF2C8502-EB48-4CB7-A900-734F3FFA9C72}"/>
              </a:ext>
            </a:extLst>
          </p:cNvPr>
          <p:cNvSpPr/>
          <p:nvPr/>
        </p:nvSpPr>
        <p:spPr>
          <a:xfrm>
            <a:off x="1302798" y="5250879"/>
            <a:ext cx="128097" cy="121226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0511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58591" y="1908544"/>
            <a:ext cx="10899112" cy="3040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NZ" sz="2400" b="1" dirty="0">
                <a:latin typeface="Arial" charset="0"/>
                <a:ea typeface="Arial" charset="0"/>
                <a:cs typeface="Arial" charset="0"/>
              </a:rPr>
              <a:t>Up to 60% of patients diagnosed with bowel cancer develop metastases</a:t>
            </a: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NZ" sz="2400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Arial" charset="0"/>
                <a:cs typeface="Arial" charset="0"/>
              </a:rPr>
              <a:t>Metastases are secondary malignant </a:t>
            </a:r>
            <a:br>
              <a:rPr lang="en-NZ" sz="2400" dirty="0">
                <a:latin typeface="Arial" charset="0"/>
                <a:cs typeface="Arial" charset="0"/>
              </a:rPr>
            </a:br>
            <a:r>
              <a:rPr lang="en-NZ" sz="2400" dirty="0">
                <a:latin typeface="Arial" charset="0"/>
                <a:cs typeface="Arial" charset="0"/>
              </a:rPr>
              <a:t>growths in other organs</a:t>
            </a: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NZ" sz="2400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Arial" charset="0"/>
                <a:cs typeface="Arial" charset="0"/>
              </a:rPr>
              <a:t>Imaging is essential for evaluating</a:t>
            </a:r>
            <a:br>
              <a:rPr lang="en-NZ" sz="2400" dirty="0">
                <a:latin typeface="Arial" charset="0"/>
                <a:cs typeface="Arial" charset="0"/>
              </a:rPr>
            </a:br>
            <a:r>
              <a:rPr lang="en-NZ" sz="2400" dirty="0">
                <a:latin typeface="Arial" charset="0"/>
                <a:cs typeface="Arial" charset="0"/>
              </a:rPr>
              <a:t>the extent of any metastases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AF3ED6-4507-48A3-BBEC-58443CCAE6FF}"/>
              </a:ext>
            </a:extLst>
          </p:cNvPr>
          <p:cNvSpPr/>
          <p:nvPr/>
        </p:nvSpPr>
        <p:spPr>
          <a:xfrm>
            <a:off x="8593496" y="6353608"/>
            <a:ext cx="3611886" cy="5539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anchor="b">
            <a:spAutoFit/>
          </a:bodyPr>
          <a:lstStyle/>
          <a:p>
            <a:pPr algn="r"/>
            <a:r>
              <a:rPr lang="en-NZ" sz="1000" dirty="0"/>
              <a:t>MRI, magnetic resonance imaging.</a:t>
            </a:r>
            <a:br>
              <a:rPr lang="en-NZ" sz="1000" dirty="0"/>
            </a:br>
            <a:r>
              <a:rPr lang="en-NZ" sz="1000" dirty="0"/>
              <a:t>1.  Benson AB, et al. </a:t>
            </a:r>
            <a:r>
              <a:rPr lang="pt-BR" sz="1000" i="1" dirty="0"/>
              <a:t>J Natl Compr Canc Netw</a:t>
            </a:r>
            <a:r>
              <a:rPr lang="pt-BR" sz="1000" dirty="0"/>
              <a:t> 2014;12:1028–1059.</a:t>
            </a:r>
          </a:p>
          <a:p>
            <a:pPr marL="228600" indent="-228600" algn="r">
              <a:buFont typeface="+mj-lt"/>
              <a:buAutoNum type="arabicPeriod" startAt="2"/>
            </a:pPr>
            <a:r>
              <a:rPr lang="en-NZ" sz="1000" dirty="0"/>
              <a:t>Dhir M, </a:t>
            </a:r>
            <a:r>
              <a:rPr lang="en-NZ" sz="1000" dirty="0" err="1"/>
              <a:t>Sasson</a:t>
            </a:r>
            <a:r>
              <a:rPr lang="en-NZ" sz="1000" dirty="0"/>
              <a:t> AR. </a:t>
            </a:r>
            <a:r>
              <a:rPr lang="en-NZ" sz="1000" i="1" dirty="0"/>
              <a:t>J Oncol </a:t>
            </a:r>
            <a:r>
              <a:rPr lang="en-NZ" sz="1000" i="1" dirty="0" err="1"/>
              <a:t>Pract</a:t>
            </a:r>
            <a:r>
              <a:rPr lang="en-NZ" sz="1000" dirty="0"/>
              <a:t> 2016;12:33–39</a:t>
            </a:r>
            <a:r>
              <a:rPr lang="pt-BR" sz="1000" dirty="0"/>
              <a:t>.</a:t>
            </a:r>
            <a:endParaRPr lang="en-NZ" sz="1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5CAAF7-433D-449B-9778-85BC67D7B9DF}"/>
              </a:ext>
            </a:extLst>
          </p:cNvPr>
          <p:cNvSpPr txBox="1">
            <a:spLocks/>
          </p:cNvSpPr>
          <p:nvPr/>
        </p:nvSpPr>
        <p:spPr>
          <a:xfrm>
            <a:off x="607088" y="505802"/>
            <a:ext cx="10515600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Metastatic bowel cancer</a:t>
            </a:r>
            <a:r>
              <a:rPr lang="en-US" sz="4000" baseline="30000" dirty="0">
                <a:latin typeface="Arial" charset="0"/>
                <a:ea typeface="Arial" charset="0"/>
                <a:cs typeface="Arial" charset="0"/>
              </a:rPr>
              <a:t>1,2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A picture containing indoor, invertebrate, branchiopod crustacean&#10;&#10;Description generated with high confidence">
            <a:extLst>
              <a:ext uri="{FF2B5EF4-FFF2-40B4-BE49-F238E27FC236}">
                <a16:creationId xmlns:a16="http://schemas.microsoft.com/office/drawing/2014/main" id="{DA60245A-39F8-4311-AA3E-CEB52419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250" y="2878097"/>
            <a:ext cx="3695594" cy="273275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71A8346-45E8-433C-A282-EB6B2693896C}"/>
              </a:ext>
            </a:extLst>
          </p:cNvPr>
          <p:cNvSpPr txBox="1">
            <a:spLocks/>
          </p:cNvSpPr>
          <p:nvPr/>
        </p:nvSpPr>
        <p:spPr>
          <a:xfrm>
            <a:off x="7152250" y="5601931"/>
            <a:ext cx="3695594" cy="500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NZ" sz="1600" b="1" dirty="0">
                <a:latin typeface="Arial" charset="0"/>
                <a:cs typeface="Arial" charset="0"/>
              </a:rPr>
              <a:t>MRI showing metastases in the liver of a patient with bowel cancer</a:t>
            </a:r>
            <a:endParaRPr lang="en-NZ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97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9855" y="1828333"/>
            <a:ext cx="10736880" cy="3040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Arial" charset="0"/>
                <a:cs typeface="Arial" charset="0"/>
              </a:rPr>
              <a:t>The liver is the most common site for </a:t>
            </a:r>
            <a:br>
              <a:rPr lang="en-NZ" sz="2400" dirty="0">
                <a:latin typeface="Arial" charset="0"/>
                <a:cs typeface="Arial" charset="0"/>
              </a:rPr>
            </a:br>
            <a:r>
              <a:rPr lang="en-NZ" sz="2400" dirty="0">
                <a:latin typeface="Arial" charset="0"/>
                <a:cs typeface="Arial" charset="0"/>
              </a:rPr>
              <a:t>cancer metastases</a:t>
            </a:r>
          </a:p>
          <a:p>
            <a:pPr marL="800100" lvl="1" indent="-342900">
              <a:lnSpc>
                <a:spcPct val="150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NZ" sz="2000" dirty="0">
                <a:latin typeface="Arial" charset="0"/>
                <a:ea typeface="+mj-ea"/>
                <a:cs typeface="Arial" charset="0"/>
              </a:rPr>
              <a:t>All blood from the bowel flows through </a:t>
            </a:r>
            <a:br>
              <a:rPr lang="en-NZ" sz="2000" dirty="0">
                <a:latin typeface="Arial" charset="0"/>
                <a:ea typeface="+mj-ea"/>
                <a:cs typeface="Arial" charset="0"/>
              </a:rPr>
            </a:br>
            <a:r>
              <a:rPr lang="en-NZ" sz="2000" dirty="0">
                <a:latin typeface="Arial" charset="0"/>
                <a:ea typeface="+mj-ea"/>
                <a:cs typeface="Arial" charset="0"/>
              </a:rPr>
              <a:t>the liver</a:t>
            </a:r>
          </a:p>
          <a:p>
            <a:pPr marL="800100" lvl="1" indent="-342900">
              <a:lnSpc>
                <a:spcPct val="150000"/>
              </a:lnSpc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NZ" sz="2000" dirty="0">
                <a:latin typeface="Arial" charset="0"/>
                <a:cs typeface="Arial" charset="0"/>
              </a:rPr>
              <a:t>Metastases are limited to the liver in &gt;50% </a:t>
            </a:r>
            <a:br>
              <a:rPr lang="en-NZ" sz="2000" dirty="0">
                <a:latin typeface="Arial" charset="0"/>
                <a:cs typeface="Arial" charset="0"/>
              </a:rPr>
            </a:br>
            <a:r>
              <a:rPr lang="en-NZ" sz="2000" dirty="0">
                <a:latin typeface="Arial" charset="0"/>
                <a:cs typeface="Arial" charset="0"/>
              </a:rPr>
              <a:t>of cases</a:t>
            </a:r>
            <a:endParaRPr lang="en-NZ" sz="2000" dirty="0">
              <a:latin typeface="Arial" charset="0"/>
              <a:ea typeface="+mj-ea"/>
              <a:cs typeface="Arial" charset="0"/>
            </a:endParaRP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Arial" charset="0"/>
                <a:cs typeface="Arial" charset="0"/>
              </a:rPr>
              <a:t>Other common sites include the lungs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5CAAF7-433D-449B-9778-85BC67D7B9DF}"/>
              </a:ext>
            </a:extLst>
          </p:cNvPr>
          <p:cNvSpPr txBox="1">
            <a:spLocks/>
          </p:cNvSpPr>
          <p:nvPr/>
        </p:nvSpPr>
        <p:spPr>
          <a:xfrm>
            <a:off x="607088" y="505802"/>
            <a:ext cx="10515600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Metastatic bowel cancer</a:t>
            </a:r>
            <a:r>
              <a:rPr lang="en-US" sz="4000" baseline="30000" dirty="0">
                <a:latin typeface="Arial" charset="0"/>
                <a:ea typeface="Arial" charset="0"/>
                <a:cs typeface="Arial" charset="0"/>
              </a:rPr>
              <a:t>1,2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40C11A-F427-4B00-9911-6F7632681DB7}"/>
              </a:ext>
            </a:extLst>
          </p:cNvPr>
          <p:cNvSpPr/>
          <p:nvPr/>
        </p:nvSpPr>
        <p:spPr>
          <a:xfrm>
            <a:off x="8436410" y="6506760"/>
            <a:ext cx="3777141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Benson AB, et al. </a:t>
            </a:r>
            <a:r>
              <a:rPr lang="pt-BR" sz="1000" i="1" dirty="0"/>
              <a:t>J Natl Compr Canc Netw</a:t>
            </a:r>
            <a:r>
              <a:rPr lang="pt-BR" sz="1000" dirty="0"/>
              <a:t> 2014;12:1028–1059; </a:t>
            </a:r>
          </a:p>
          <a:p>
            <a:pPr marL="228600" indent="-228600" algn="r">
              <a:buAutoNum type="arabicPeriod"/>
            </a:pPr>
            <a:r>
              <a:rPr lang="en-NZ" sz="1000" dirty="0"/>
              <a:t>Dhir M, </a:t>
            </a:r>
            <a:r>
              <a:rPr lang="en-NZ" sz="1000" dirty="0" err="1"/>
              <a:t>Sasson</a:t>
            </a:r>
            <a:r>
              <a:rPr lang="en-NZ" sz="1000" dirty="0"/>
              <a:t> AR. </a:t>
            </a:r>
            <a:r>
              <a:rPr lang="en-NZ" sz="1000" i="1" dirty="0"/>
              <a:t>J Oncol </a:t>
            </a:r>
            <a:r>
              <a:rPr lang="en-NZ" sz="1000" i="1" dirty="0" err="1"/>
              <a:t>Pract</a:t>
            </a:r>
            <a:r>
              <a:rPr lang="en-NZ" sz="1000" dirty="0"/>
              <a:t> 2016;12:33–39</a:t>
            </a:r>
            <a:r>
              <a:rPr lang="pt-BR" sz="1000" dirty="0"/>
              <a:t>.</a:t>
            </a:r>
            <a:endParaRPr lang="en-NZ" sz="1000" dirty="0"/>
          </a:p>
        </p:txBody>
      </p:sp>
      <p:pic>
        <p:nvPicPr>
          <p:cNvPr id="1026" name="Picture 2" descr="http://beatbowelcancer.org.nz/wp-content/uploads/2018/02/Metastatic-bowel-cancer-238x300.png">
            <a:extLst>
              <a:ext uri="{FF2B5EF4-FFF2-40B4-BE49-F238E27FC236}">
                <a16:creationId xmlns:a16="http://schemas.microsoft.com/office/drawing/2014/main" id="{193E2247-BE73-48A8-8C9C-D933C8165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306" y="2123932"/>
            <a:ext cx="3421379" cy="3412239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42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ED254-017A-49A3-9DCB-B3CDDC6CC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63538" indent="-363538">
              <a:lnSpc>
                <a:spcPct val="150000"/>
              </a:lnSpc>
              <a:spcBef>
                <a:spcPts val="800"/>
              </a:spcBef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Metastatic bowel cancer is not generally considered to be curable</a:t>
            </a:r>
          </a:p>
          <a:p>
            <a:pPr marL="363538" indent="-363538">
              <a:lnSpc>
                <a:spcPct val="150000"/>
              </a:lnSpc>
              <a:spcBef>
                <a:spcPts val="800"/>
              </a:spcBef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Treatment aims to extend life and maintain quality of life</a:t>
            </a:r>
          </a:p>
          <a:p>
            <a:pPr marL="342900" indent="-342900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Treatment can include:</a:t>
            </a:r>
          </a:p>
          <a:p>
            <a:pPr marL="800100" lvl="1" indent="-342900">
              <a:lnSpc>
                <a:spcPct val="110000"/>
              </a:lnSpc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Chemotherapy</a:t>
            </a:r>
          </a:p>
          <a:p>
            <a:pPr marL="800100" lvl="1" indent="-342900">
              <a:lnSpc>
                <a:spcPct val="110000"/>
              </a:lnSpc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Targeted agents</a:t>
            </a:r>
          </a:p>
          <a:p>
            <a:pPr marL="800100" lvl="1" indent="-342900">
              <a:lnSpc>
                <a:spcPct val="110000"/>
              </a:lnSpc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Surgery or radiotherapy may be used in select cases</a:t>
            </a:r>
          </a:p>
          <a:p>
            <a:pPr marL="363538" indent="-363538"/>
            <a:endParaRPr lang="en-NZ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D8D6C2-BBA3-4863-B6FA-55BB14706923}"/>
              </a:ext>
            </a:extLst>
          </p:cNvPr>
          <p:cNvSpPr txBox="1">
            <a:spLocks/>
          </p:cNvSpPr>
          <p:nvPr/>
        </p:nvSpPr>
        <p:spPr>
          <a:xfrm>
            <a:off x="607088" y="505802"/>
            <a:ext cx="10515600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4000" dirty="0"/>
              <a:t>Treating metastatic bowel cancer</a:t>
            </a:r>
            <a:r>
              <a:rPr lang="en-NZ" sz="4000" baseline="30000" dirty="0"/>
              <a:t>1,2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2D41C2-4212-406F-9027-B57384770F8D}"/>
              </a:ext>
            </a:extLst>
          </p:cNvPr>
          <p:cNvSpPr/>
          <p:nvPr/>
        </p:nvSpPr>
        <p:spPr>
          <a:xfrm>
            <a:off x="1357332" y="5044610"/>
            <a:ext cx="9175531" cy="105842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NZ" sz="2000" b="1" dirty="0">
                <a:latin typeface="Arial" charset="0"/>
                <a:cs typeface="Arial" charset="0"/>
              </a:rPr>
              <a:t>Oncologists will perform a thorough assessment before deciding what is the most appropriate treatment for individual patients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AE4EB-9F35-4CC6-9E37-D6ECDA7DACBC}"/>
              </a:ext>
            </a:extLst>
          </p:cNvPr>
          <p:cNvSpPr txBox="1"/>
          <p:nvPr/>
        </p:nvSpPr>
        <p:spPr>
          <a:xfrm>
            <a:off x="2741671" y="6349355"/>
            <a:ext cx="9464842" cy="5539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Bowel Cancer New Zealand. Treatment options. Available at: </a:t>
            </a:r>
            <a:r>
              <a:rPr lang="en-NZ" sz="1000" dirty="0">
                <a:hlinkClick r:id="rId2"/>
              </a:rPr>
              <a:t>http://beatbowelcancer.org.nz/about-bowel-cancer/treatment/</a:t>
            </a:r>
            <a:r>
              <a:rPr lang="en-NZ" sz="1000" dirty="0"/>
              <a:t>.</a:t>
            </a:r>
          </a:p>
          <a:p>
            <a:pPr marL="228600" indent="-228600" algn="r">
              <a:buFontTx/>
              <a:buAutoNum type="arabicPeriod"/>
            </a:pPr>
            <a:r>
              <a:rPr lang="en-NZ" sz="1000" dirty="0"/>
              <a:t>Benson AB, et al. </a:t>
            </a:r>
            <a:r>
              <a:rPr lang="pt-BR" sz="1000" i="1" dirty="0"/>
              <a:t>J Natl Compr Canc Netw</a:t>
            </a:r>
            <a:r>
              <a:rPr lang="pt-BR" sz="1000" dirty="0"/>
              <a:t> 2014;12:1028–1059.</a:t>
            </a:r>
          </a:p>
          <a:p>
            <a:pPr marL="228600" indent="-228600" algn="r">
              <a:buFontTx/>
              <a:buAutoNum type="arabicPeriod"/>
            </a:pPr>
            <a:r>
              <a:rPr lang="en-NZ" sz="1000" dirty="0"/>
              <a:t>Benson AB, et al. </a:t>
            </a:r>
            <a:r>
              <a:rPr lang="en-NZ" sz="1000" i="1" dirty="0"/>
              <a:t>J Natl </a:t>
            </a:r>
            <a:r>
              <a:rPr lang="en-NZ" sz="1000" i="1" dirty="0" err="1"/>
              <a:t>Compr</a:t>
            </a:r>
            <a:r>
              <a:rPr lang="en-NZ" sz="1000" i="1" dirty="0"/>
              <a:t> </a:t>
            </a:r>
            <a:r>
              <a:rPr lang="en-NZ" sz="1000" i="1" dirty="0" err="1"/>
              <a:t>Canc</a:t>
            </a:r>
            <a:r>
              <a:rPr lang="en-NZ" sz="1000" i="1" dirty="0"/>
              <a:t> </a:t>
            </a:r>
            <a:r>
              <a:rPr lang="en-NZ" sz="1000" i="1" dirty="0" err="1"/>
              <a:t>Netw</a:t>
            </a:r>
            <a:r>
              <a:rPr lang="en-NZ" sz="1000" dirty="0"/>
              <a:t> 2017;15:370–398.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838254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0FCAC63-FA30-4E1E-BDAD-B4AF93BA9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361950" indent="-361950"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Chemotherapy </a:t>
            </a:r>
            <a:r>
              <a:rPr lang="en-NZ" sz="2400" dirty="0">
                <a:latin typeface="Arial" charset="0"/>
                <a:ea typeface="Arial" charset="0"/>
                <a:cs typeface="Arial" charset="0"/>
              </a:rPr>
              <a:t>(indiscriminately) targets rapidly growing cells, such as cancer cells, generally by interfering with DNA replication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812800" lvl="1" indent="-355600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Chemotherapy may be given in combination with targeted therapy or radiotherapy 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88" y="505802"/>
            <a:ext cx="10515600" cy="112203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Treatment of metastatic bowel cancer</a:t>
            </a:r>
            <a:r>
              <a:rPr lang="en-US" sz="4000" b="1" baseline="30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1,2</a:t>
            </a:r>
            <a:endParaRPr lang="en-US" sz="4000" b="1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17256" y="1474202"/>
            <a:ext cx="11474744" cy="0"/>
          </a:xfrm>
          <a:prstGeom prst="line">
            <a:avLst/>
          </a:prstGeom>
          <a:ln w="698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B26F899-56F8-4FAA-9367-3D1624D01D24}"/>
              </a:ext>
            </a:extLst>
          </p:cNvPr>
          <p:cNvSpPr txBox="1"/>
          <p:nvPr/>
        </p:nvSpPr>
        <p:spPr>
          <a:xfrm>
            <a:off x="2741672" y="6349355"/>
            <a:ext cx="9464842" cy="5539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NZ" sz="1000" dirty="0"/>
              <a:t>5-FU, 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5-fluouracil; LV, leucovorin.</a:t>
            </a:r>
            <a:endParaRPr lang="en-NZ" sz="1000" dirty="0"/>
          </a:p>
          <a:p>
            <a:pPr marL="228600" indent="-228600" algn="r">
              <a:buFontTx/>
              <a:buAutoNum type="arabicPeriod"/>
            </a:pPr>
            <a:r>
              <a:rPr lang="en-NZ" sz="1000" dirty="0"/>
              <a:t>Benson AB, et al. </a:t>
            </a:r>
            <a:r>
              <a:rPr lang="pt-BR" sz="1000" i="1" dirty="0"/>
              <a:t>J Natl Compr Canc Netw</a:t>
            </a:r>
            <a:r>
              <a:rPr lang="pt-BR" sz="1000" dirty="0"/>
              <a:t> 2014;12:1028–1059.</a:t>
            </a:r>
          </a:p>
          <a:p>
            <a:pPr marL="228600" indent="-228600" algn="r">
              <a:buAutoNum type="arabicPeriod"/>
            </a:pPr>
            <a:r>
              <a:rPr lang="en-NZ" sz="1000" dirty="0"/>
              <a:t>Benson AB, et al. </a:t>
            </a:r>
            <a:r>
              <a:rPr lang="en-NZ" sz="1000" i="1" dirty="0"/>
              <a:t>J Natl Compr </a:t>
            </a:r>
            <a:r>
              <a:rPr lang="en-NZ" sz="1000" i="1" dirty="0" err="1"/>
              <a:t>Canc</a:t>
            </a:r>
            <a:r>
              <a:rPr lang="en-NZ" sz="1000" i="1" dirty="0"/>
              <a:t> </a:t>
            </a:r>
            <a:r>
              <a:rPr lang="en-NZ" sz="1000" i="1" dirty="0" err="1"/>
              <a:t>Netw</a:t>
            </a:r>
            <a:r>
              <a:rPr lang="en-NZ" sz="1000" dirty="0"/>
              <a:t> 2017;15:370–398.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F3677E8-C71F-4ED8-8FF9-0354DF321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563572"/>
              </p:ext>
            </p:extLst>
          </p:nvPr>
        </p:nvGraphicFramePr>
        <p:xfrm>
          <a:off x="893283" y="3607520"/>
          <a:ext cx="10405434" cy="23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022">
                  <a:extLst>
                    <a:ext uri="{9D8B030D-6E8A-4147-A177-3AD203B41FA5}">
                      <a16:colId xmlns:a16="http://schemas.microsoft.com/office/drawing/2014/main" val="2855921238"/>
                    </a:ext>
                  </a:extLst>
                </a:gridCol>
                <a:gridCol w="3913868">
                  <a:extLst>
                    <a:ext uri="{9D8B030D-6E8A-4147-A177-3AD203B41FA5}">
                      <a16:colId xmlns:a16="http://schemas.microsoft.com/office/drawing/2014/main" val="3697905647"/>
                    </a:ext>
                  </a:extLst>
                </a:gridCol>
                <a:gridCol w="3355544">
                  <a:extLst>
                    <a:ext uri="{9D8B030D-6E8A-4147-A177-3AD203B41FA5}">
                      <a16:colId xmlns:a16="http://schemas.microsoft.com/office/drawing/2014/main" val="2074805696"/>
                    </a:ext>
                  </a:extLst>
                </a:gridCol>
              </a:tblGrid>
              <a:tr h="275820">
                <a:tc>
                  <a:txBody>
                    <a:bodyPr/>
                    <a:lstStyle/>
                    <a:p>
                      <a:pPr algn="ctr"/>
                      <a:r>
                        <a:rPr lang="en-NZ" sz="1800" b="1" i="0" dirty="0">
                          <a:solidFill>
                            <a:schemeClr val="bg1"/>
                          </a:solidFill>
                        </a:rPr>
                        <a:t>Drugs</a:t>
                      </a:r>
                    </a:p>
                  </a:txBody>
                  <a:tcPr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i="0" dirty="0">
                          <a:solidFill>
                            <a:schemeClr val="bg1"/>
                          </a:solidFill>
                        </a:rPr>
                        <a:t>Mode of administration</a:t>
                      </a:r>
                    </a:p>
                  </a:txBody>
                  <a:tcPr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i="0" dirty="0">
                          <a:solidFill>
                            <a:schemeClr val="bg1"/>
                          </a:solidFill>
                        </a:rPr>
                        <a:t>Key adverse events</a:t>
                      </a:r>
                    </a:p>
                  </a:txBody>
                  <a:tcPr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8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98714"/>
                  </a:ext>
                </a:extLst>
              </a:tr>
              <a:tr h="61695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5-FU/LV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N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Capecitabine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N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Trifluridine/</a:t>
                      </a:r>
                      <a:r>
                        <a:rPr kumimoji="0" lang="en-NZ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tipiracil</a:t>
                      </a:r>
                      <a:r>
                        <a:rPr kumimoji="0" lang="en-N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(LONSURF®)</a:t>
                      </a:r>
                      <a:endParaRPr kumimoji="0" lang="en-N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Intravenous infusion</a:t>
                      </a:r>
                      <a:br>
                        <a:rPr lang="en-NZ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Oral tablet</a:t>
                      </a:r>
                    </a:p>
                    <a:p>
                      <a:pPr algn="ctr"/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Oral tablet</a:t>
                      </a: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Diarrhoea</a:t>
                      </a:r>
                    </a:p>
                    <a:p>
                      <a:pPr algn="ctr"/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Nausea</a:t>
                      </a:r>
                    </a:p>
                    <a:p>
                      <a:pPr algn="ctr"/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Fever</a:t>
                      </a:r>
                    </a:p>
                  </a:txBody>
                  <a:tcPr marR="12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00180"/>
                  </a:ext>
                </a:extLst>
              </a:tr>
              <a:tr h="46183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N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Irinotecan</a:t>
                      </a: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Intravenous infusion</a:t>
                      </a: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Diarrhoea</a:t>
                      </a:r>
                    </a:p>
                    <a:p>
                      <a:pPr algn="ctr"/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Nausea/vomiting</a:t>
                      </a:r>
                    </a:p>
                  </a:txBody>
                  <a:tcPr marR="12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201515"/>
                  </a:ext>
                </a:extLst>
              </a:tr>
              <a:tr h="46183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N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Oxaliplatin</a:t>
                      </a:r>
                      <a:endParaRPr kumimoji="0" lang="en-N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Intravenous infusion</a:t>
                      </a: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Peripheral neuropathy (loss of sensation in the fingers/toes)</a:t>
                      </a:r>
                    </a:p>
                  </a:txBody>
                  <a:tcPr marR="12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36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826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88" y="505802"/>
            <a:ext cx="10515600" cy="112203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Treatment of metastatic bowel cancer</a:t>
            </a:r>
            <a:r>
              <a:rPr lang="en-US" sz="4000" b="1" baseline="30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1,2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088" y="1691509"/>
            <a:ext cx="10515600" cy="4005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Targeted therapies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can be used in combination with chemotherapy to  improve treatment outcomes</a:t>
            </a: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Targets can include markers expressed by tumour cells or underlying mechanisms that drive tumour growth</a:t>
            </a: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Tests may be required to identify ‘biomarkers’ 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that indicate which therapies are suitable for an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individual patient</a:t>
            </a:r>
            <a:endParaRPr lang="en-US" sz="2400" baseline="30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17256" y="1474202"/>
            <a:ext cx="11474744" cy="0"/>
          </a:xfrm>
          <a:prstGeom prst="line">
            <a:avLst/>
          </a:prstGeom>
          <a:ln w="698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A41DA42-7307-4E8A-9564-A1A9B85A3E2C}"/>
              </a:ext>
            </a:extLst>
          </p:cNvPr>
          <p:cNvSpPr txBox="1"/>
          <p:nvPr/>
        </p:nvSpPr>
        <p:spPr>
          <a:xfrm>
            <a:off x="2741672" y="6506957"/>
            <a:ext cx="9464842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Benson AB, et al. </a:t>
            </a:r>
            <a:r>
              <a:rPr lang="en-NZ" sz="1000" i="1" dirty="0"/>
              <a:t>J Natl Compr </a:t>
            </a:r>
            <a:r>
              <a:rPr lang="en-NZ" sz="1000" i="1" dirty="0" err="1"/>
              <a:t>Canc</a:t>
            </a:r>
            <a:r>
              <a:rPr lang="en-NZ" sz="1000" i="1" dirty="0"/>
              <a:t> </a:t>
            </a:r>
            <a:r>
              <a:rPr lang="en-NZ" sz="1000" i="1" dirty="0" err="1"/>
              <a:t>Netw</a:t>
            </a:r>
            <a:r>
              <a:rPr lang="en-NZ" sz="1000" dirty="0"/>
              <a:t> 2017;15:370–398.</a:t>
            </a:r>
          </a:p>
          <a:p>
            <a:pPr marL="228600" indent="-228600" algn="r">
              <a:buAutoNum type="arabicPeriod"/>
            </a:pPr>
            <a:r>
              <a:rPr lang="en-NZ" sz="1000" dirty="0" err="1"/>
              <a:t>Moriarity</a:t>
            </a:r>
            <a:r>
              <a:rPr lang="en-NZ" sz="1000" dirty="0"/>
              <a:t> A. </a:t>
            </a:r>
            <a:r>
              <a:rPr lang="en-NZ" sz="1000" i="1" dirty="0" err="1"/>
              <a:t>Ther</a:t>
            </a:r>
            <a:r>
              <a:rPr lang="en-NZ" sz="1000" i="1" dirty="0"/>
              <a:t> Adv Med Oncol</a:t>
            </a:r>
            <a:r>
              <a:rPr lang="en-NZ" sz="1000" dirty="0"/>
              <a:t> 2016;8:276–293.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A1E930-8234-49B2-941D-1243051D6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568" y="3467099"/>
            <a:ext cx="2366331" cy="23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41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5995-3612-4C0A-9BED-563FE7BE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Targeted therapies for bowel cancer*</a:t>
            </a:r>
            <a:r>
              <a:rPr lang="en-NZ" baseline="30000" dirty="0"/>
              <a:t>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819B40-0995-4BC2-AEC3-08098BA32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14318"/>
              </p:ext>
            </p:extLst>
          </p:nvPr>
        </p:nvGraphicFramePr>
        <p:xfrm>
          <a:off x="717255" y="1601042"/>
          <a:ext cx="10970247" cy="3530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068">
                  <a:extLst>
                    <a:ext uri="{9D8B030D-6E8A-4147-A177-3AD203B41FA5}">
                      <a16:colId xmlns:a16="http://schemas.microsoft.com/office/drawing/2014/main" val="2855921238"/>
                    </a:ext>
                  </a:extLst>
                </a:gridCol>
                <a:gridCol w="4456260">
                  <a:extLst>
                    <a:ext uri="{9D8B030D-6E8A-4147-A177-3AD203B41FA5}">
                      <a16:colId xmlns:a16="http://schemas.microsoft.com/office/drawing/2014/main" val="3697905647"/>
                    </a:ext>
                  </a:extLst>
                </a:gridCol>
                <a:gridCol w="1447258">
                  <a:extLst>
                    <a:ext uri="{9D8B030D-6E8A-4147-A177-3AD203B41FA5}">
                      <a16:colId xmlns:a16="http://schemas.microsoft.com/office/drawing/2014/main" val="2323029551"/>
                    </a:ext>
                  </a:extLst>
                </a:gridCol>
                <a:gridCol w="2196661">
                  <a:extLst>
                    <a:ext uri="{9D8B030D-6E8A-4147-A177-3AD203B41FA5}">
                      <a16:colId xmlns:a16="http://schemas.microsoft.com/office/drawing/2014/main" val="2074805696"/>
                    </a:ext>
                  </a:extLst>
                </a:gridCol>
              </a:tblGrid>
              <a:tr h="574153">
                <a:tc>
                  <a:txBody>
                    <a:bodyPr/>
                    <a:lstStyle/>
                    <a:p>
                      <a:pPr algn="ctr"/>
                      <a:r>
                        <a:rPr lang="en-NZ" sz="1800" b="1" i="0" dirty="0">
                          <a:solidFill>
                            <a:schemeClr val="bg1"/>
                          </a:solidFill>
                        </a:rPr>
                        <a:t>Drugs</a:t>
                      </a:r>
                    </a:p>
                  </a:txBody>
                  <a:tcPr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i="0" dirty="0">
                          <a:solidFill>
                            <a:schemeClr val="bg1"/>
                          </a:solidFill>
                        </a:rPr>
                        <a:t>Target mechanism</a:t>
                      </a:r>
                    </a:p>
                  </a:txBody>
                  <a:tcPr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i="0" dirty="0">
                          <a:solidFill>
                            <a:schemeClr val="bg1"/>
                          </a:solidFill>
                        </a:rPr>
                        <a:t>Biomarker</a:t>
                      </a:r>
                    </a:p>
                  </a:txBody>
                  <a:tcPr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i="0" dirty="0">
                          <a:solidFill>
                            <a:schemeClr val="bg1"/>
                          </a:solidFill>
                        </a:rPr>
                        <a:t>Key adverse events</a:t>
                      </a:r>
                    </a:p>
                  </a:txBody>
                  <a:tcPr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8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98714"/>
                  </a:ext>
                </a:extLst>
              </a:tr>
              <a:tr h="80720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Cetuximab (ERBITUX®)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Panitumumab (VECTIBIX®)</a:t>
                      </a:r>
                      <a:endParaRPr lang="en-NZ" sz="1600" dirty="0">
                        <a:solidFill>
                          <a:schemeClr val="bg1"/>
                        </a:solidFill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Blocking the epidermal growth factor receptor (EGFR) can inhibit cancer cell growth, and in some cases kill cancer cells</a:t>
                      </a: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KRAS</a:t>
                      </a:r>
                      <a:r>
                        <a:rPr kumimoji="0" lang="en-N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gene expression</a:t>
                      </a:r>
                      <a:endParaRPr kumimoji="0" lang="en-N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Skin rashes Injection reactions</a:t>
                      </a:r>
                    </a:p>
                  </a:txBody>
                  <a:tcPr marR="12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00180"/>
                  </a:ext>
                </a:extLst>
              </a:tr>
              <a:tr h="6808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N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Bevacizumab (AVASTIN®)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N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Ramucirumab (CYRAMZA®)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N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Aflibercept (ZALTRAP®)</a:t>
                      </a:r>
                      <a:endParaRPr kumimoji="0" lang="en-N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Binding vascular endothelial growth factor (VEGF) reduces blood vessel growth in tumours, inhibiting oxygen and nutrient supply</a:t>
                      </a: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N/A</a:t>
                      </a:r>
                      <a:endParaRPr kumimoji="0" lang="en-N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Hypertension</a:t>
                      </a:r>
                    </a:p>
                    <a:p>
                      <a:pPr algn="ctr"/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Bleeding</a:t>
                      </a:r>
                    </a:p>
                  </a:txBody>
                  <a:tcPr marR="12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85556"/>
                  </a:ext>
                </a:extLst>
              </a:tr>
              <a:tr h="6808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N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Regorafenib (STIVARGA®)</a:t>
                      </a:r>
                      <a:endParaRPr kumimoji="0" lang="en-N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N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Inhibiting the activity of a number of tyrosine kinases slows cancer cell growth</a:t>
                      </a: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N/A</a:t>
                      </a:r>
                    </a:p>
                  </a:txBody>
                  <a:tcPr marL="54000" marR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Liver function abnormalities</a:t>
                      </a:r>
                    </a:p>
                    <a:p>
                      <a:pPr algn="ctr"/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Skin rash</a:t>
                      </a:r>
                    </a:p>
                    <a:p>
                      <a:pPr algn="ctr"/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Hypertension</a:t>
                      </a:r>
                    </a:p>
                    <a:p>
                      <a:pPr algn="ctr"/>
                      <a:r>
                        <a:rPr lang="en-NZ" sz="1600" dirty="0">
                          <a:solidFill>
                            <a:schemeClr val="bg1"/>
                          </a:solidFill>
                        </a:rPr>
                        <a:t>Bleeding</a:t>
                      </a:r>
                    </a:p>
                  </a:txBody>
                  <a:tcPr marR="12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366908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F63342-939A-4C69-8693-70EE696D5356}"/>
              </a:ext>
            </a:extLst>
          </p:cNvPr>
          <p:cNvSpPr/>
          <p:nvPr/>
        </p:nvSpPr>
        <p:spPr>
          <a:xfrm>
            <a:off x="717255" y="5214915"/>
            <a:ext cx="10970247" cy="91261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NZ" sz="2000" b="1" dirty="0">
                <a:latin typeface="Arial" charset="0"/>
                <a:cs typeface="Arial" charset="0"/>
              </a:rPr>
              <a:t>DID YOU KNOW: Most targeted therapies are ‘monoclonal antibodies’ produced using genetic engineering techniques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425397-31C3-412B-9455-89A4D7E96055}"/>
              </a:ext>
            </a:extLst>
          </p:cNvPr>
          <p:cNvSpPr txBox="1"/>
          <p:nvPr/>
        </p:nvSpPr>
        <p:spPr>
          <a:xfrm>
            <a:off x="2741672" y="6506957"/>
            <a:ext cx="9464842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NZ" sz="1000" dirty="0"/>
              <a:t>*Not all targeted therapies for bowel cancer may be available in New Zealand and/or funded by PHARMAC.</a:t>
            </a:r>
          </a:p>
          <a:p>
            <a:pPr marL="228600" indent="-228600" algn="r">
              <a:buAutoNum type="arabicPeriod"/>
            </a:pPr>
            <a:r>
              <a:rPr lang="en-NZ" sz="1000" dirty="0"/>
              <a:t>Benson AB, et al. </a:t>
            </a:r>
            <a:r>
              <a:rPr lang="en-NZ" sz="1000" i="1" dirty="0"/>
              <a:t>J Natl Compr </a:t>
            </a:r>
            <a:r>
              <a:rPr lang="en-NZ" sz="1000" i="1" dirty="0" err="1"/>
              <a:t>Canc</a:t>
            </a:r>
            <a:r>
              <a:rPr lang="en-NZ" sz="1000" i="1" dirty="0"/>
              <a:t> </a:t>
            </a:r>
            <a:r>
              <a:rPr lang="en-NZ" sz="1000" i="1" dirty="0" err="1"/>
              <a:t>Netw</a:t>
            </a:r>
            <a:r>
              <a:rPr lang="en-NZ" sz="1000" dirty="0"/>
              <a:t> 2017;15:370–398.</a:t>
            </a:r>
          </a:p>
        </p:txBody>
      </p:sp>
    </p:spTree>
    <p:extLst>
      <p:ext uri="{BB962C8B-B14F-4D97-AF65-F5344CB8AC3E}">
        <p14:creationId xmlns:p14="http://schemas.microsoft.com/office/powerpoint/2010/main" val="372552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4CC1-0831-4692-AF19-6187381E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7772" cy="1325563"/>
          </a:xfrm>
        </p:spPr>
        <p:txBody>
          <a:bodyPr/>
          <a:lstStyle/>
          <a:p>
            <a:r>
              <a:rPr lang="en-NZ" dirty="0"/>
              <a:t>What is a monoclonal antibody (</a:t>
            </a:r>
            <a:r>
              <a:rPr lang="en-NZ" dirty="0" err="1"/>
              <a:t>mAb</a:t>
            </a:r>
            <a:r>
              <a:rPr lang="en-NZ" dirty="0"/>
              <a:t>)?</a:t>
            </a:r>
            <a:r>
              <a:rPr lang="en-NZ" baseline="30000" dirty="0"/>
              <a:t>1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BEB41-D366-44C5-8D1D-EC406DCBE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3124" cy="4351338"/>
          </a:xfrm>
        </p:spPr>
        <p:txBody>
          <a:bodyPr/>
          <a:lstStyle/>
          <a:p>
            <a:r>
              <a:rPr lang="en-NZ" dirty="0" err="1"/>
              <a:t>mAbs</a:t>
            </a:r>
            <a:r>
              <a:rPr lang="en-NZ" dirty="0"/>
              <a:t> are identical proteins that target cancer cells and their support mechanisms</a:t>
            </a:r>
          </a:p>
          <a:p>
            <a:pPr lvl="1"/>
            <a:r>
              <a:rPr lang="en-NZ" dirty="0" err="1"/>
              <a:t>mAbs</a:t>
            </a:r>
            <a:r>
              <a:rPr lang="en-NZ" dirty="0"/>
              <a:t> block growth signals or target cancer cells for attack </a:t>
            </a:r>
          </a:p>
          <a:p>
            <a:pPr lvl="1"/>
            <a:r>
              <a:rPr lang="en-NZ" dirty="0"/>
              <a:t>The menagerie of antibodies produced by your immune system against infection act in the same way</a:t>
            </a:r>
          </a:p>
          <a:p>
            <a:r>
              <a:rPr lang="en-NZ" dirty="0" err="1"/>
              <a:t>mAbs</a:t>
            </a:r>
            <a:r>
              <a:rPr lang="en-NZ" dirty="0"/>
              <a:t> must be administered by intravenous infusion because proteins are broken down in the stomach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13BA6-41E6-4E8B-88C7-DD6BF64EE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53" y="1892425"/>
            <a:ext cx="4102813" cy="3073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3DBFB-A85D-4AEA-A01C-960175212FAE}"/>
              </a:ext>
            </a:extLst>
          </p:cNvPr>
          <p:cNvSpPr txBox="1"/>
          <p:nvPr/>
        </p:nvSpPr>
        <p:spPr>
          <a:xfrm>
            <a:off x="1388742" y="6671770"/>
            <a:ext cx="10817772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New Zealand Cancer Society. Treatment for advanced cancer. Available at: </a:t>
            </a:r>
            <a:r>
              <a:rPr lang="en-NZ" sz="1000" dirty="0">
                <a:hlinkClick r:id="rId3"/>
              </a:rPr>
              <a:t>https://otago-southland.cancernz.org.nz/cancer-information/living-with-cancer/advanced-cancer/treatment/#Monoclonal</a:t>
            </a:r>
            <a:r>
              <a:rPr lang="en-NZ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040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49B5576-5A71-4E3C-AD7A-3A8D54BD7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434" y="1790366"/>
            <a:ext cx="7107620" cy="485021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400" dirty="0">
                <a:latin typeface="Arial" charset="0"/>
                <a:cs typeface="Arial" charset="0"/>
              </a:rPr>
              <a:t>A second-line treatment option may be necessary if:</a:t>
            </a:r>
          </a:p>
          <a:p>
            <a:pPr lvl="1">
              <a:lnSpc>
                <a:spcPct val="150000"/>
              </a:lnSpc>
            </a:pPr>
            <a:r>
              <a:rPr lang="en-NZ" sz="2000" dirty="0">
                <a:latin typeface="Arial" charset="0"/>
                <a:cs typeface="Arial" charset="0"/>
              </a:rPr>
              <a:t>The tumour progresses (grows) after first-line therapy</a:t>
            </a:r>
          </a:p>
          <a:p>
            <a:pPr lvl="1">
              <a:lnSpc>
                <a:spcPct val="150000"/>
              </a:lnSpc>
            </a:pPr>
            <a:r>
              <a:rPr lang="en-NZ" sz="2000" dirty="0">
                <a:latin typeface="Arial" charset="0"/>
                <a:cs typeface="Arial" charset="0"/>
              </a:rPr>
              <a:t>The side effects of first-line therapy are not well tolerated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400" dirty="0">
                <a:latin typeface="Arial" charset="0"/>
                <a:cs typeface="Arial" charset="0"/>
              </a:rPr>
              <a:t>Oncologists may choose to switch chemotherapy and/or </a:t>
            </a:r>
            <a:br>
              <a:rPr lang="en-NZ" sz="2400" dirty="0">
                <a:latin typeface="Arial" charset="0"/>
                <a:cs typeface="Arial" charset="0"/>
              </a:rPr>
            </a:br>
            <a:r>
              <a:rPr lang="en-NZ" sz="2400" dirty="0">
                <a:latin typeface="Arial" charset="0"/>
                <a:cs typeface="Arial" charset="0"/>
              </a:rPr>
              <a:t>targeted therapy options</a:t>
            </a:r>
            <a:endParaRPr lang="en-NZ" sz="2400" baseline="30000" dirty="0"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BE655-C146-4D51-84F4-0BF7A208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What happens after first-line therapy?</a:t>
            </a:r>
            <a:endParaRPr lang="en-NZ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7256" y="1474202"/>
            <a:ext cx="11474744" cy="0"/>
          </a:xfrm>
          <a:prstGeom prst="line">
            <a:avLst/>
          </a:prstGeom>
          <a:ln w="698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742D56-8DD4-41A2-9485-210A3FD96A28}"/>
              </a:ext>
            </a:extLst>
          </p:cNvPr>
          <p:cNvSpPr txBox="1">
            <a:spLocks/>
          </p:cNvSpPr>
          <p:nvPr/>
        </p:nvSpPr>
        <p:spPr>
          <a:xfrm>
            <a:off x="607088" y="1691508"/>
            <a:ext cx="10911144" cy="4324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NZ" sz="2400" dirty="0">
              <a:highlight>
                <a:srgbClr val="FFFF00"/>
              </a:highlight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0AB82-5A2B-42E9-AE65-83AD1FDB5C53}"/>
              </a:ext>
            </a:extLst>
          </p:cNvPr>
          <p:cNvSpPr txBox="1"/>
          <p:nvPr/>
        </p:nvSpPr>
        <p:spPr>
          <a:xfrm>
            <a:off x="6238851" y="6675839"/>
            <a:ext cx="5967663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Stein A, </a:t>
            </a:r>
            <a:r>
              <a:rPr lang="en-NZ" sz="1000" dirty="0" err="1"/>
              <a:t>Bokemeyer</a:t>
            </a:r>
            <a:r>
              <a:rPr lang="en-NZ" sz="1000" dirty="0"/>
              <a:t> C. </a:t>
            </a:r>
            <a:r>
              <a:rPr lang="nl-NL" sz="1000" i="1" dirty="0"/>
              <a:t>World J Gastroenterol</a:t>
            </a:r>
            <a:r>
              <a:rPr lang="nl-NL" sz="1000" dirty="0"/>
              <a:t> 2014;20:899–907.</a:t>
            </a:r>
            <a:endParaRPr lang="en-NZ" sz="10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BFFB1B4-B1EA-4654-9B63-9325D9C0B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164375"/>
              </p:ext>
            </p:extLst>
          </p:nvPr>
        </p:nvGraphicFramePr>
        <p:xfrm>
          <a:off x="84821" y="1848768"/>
          <a:ext cx="5252805" cy="3032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77D51C-873A-4F77-8AAD-B84C48093781}"/>
              </a:ext>
            </a:extLst>
          </p:cNvPr>
          <p:cNvSpPr txBox="1"/>
          <p:nvPr/>
        </p:nvSpPr>
        <p:spPr>
          <a:xfrm>
            <a:off x="673768" y="4838599"/>
            <a:ext cx="407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>
                <a:latin typeface="Arial" charset="0"/>
                <a:cs typeface="Arial" charset="0"/>
              </a:rPr>
              <a:t>of patients with metastatic bowel cancer will receive </a:t>
            </a:r>
            <a:br>
              <a:rPr lang="en-NZ" sz="2400" b="1" dirty="0">
                <a:latin typeface="Arial" charset="0"/>
                <a:cs typeface="Arial" charset="0"/>
              </a:rPr>
            </a:br>
            <a:r>
              <a:rPr lang="en-NZ" sz="2400" b="1" dirty="0">
                <a:latin typeface="Arial" charset="0"/>
                <a:cs typeface="Arial" charset="0"/>
              </a:rPr>
              <a:t>≥2 lines of treatment</a:t>
            </a:r>
            <a:endParaRPr lang="en-NZ" sz="2400" b="1" dirty="0"/>
          </a:p>
        </p:txBody>
      </p:sp>
    </p:spTree>
    <p:extLst>
      <p:ext uri="{BB962C8B-B14F-4D97-AF65-F5344CB8AC3E}">
        <p14:creationId xmlns:p14="http://schemas.microsoft.com/office/powerpoint/2010/main" val="1636116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9BFB4-61D4-4AC1-84C5-34181506E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630" y="17820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NZ" sz="2400" b="1" dirty="0">
                <a:latin typeface="Arial" charset="0"/>
                <a:cs typeface="Arial" charset="0"/>
              </a:rPr>
              <a:t>Surgical removal of the primary (bowel) tumour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latin typeface="Arial" charset="0"/>
                <a:cs typeface="Arial" charset="0"/>
              </a:rPr>
              <a:t>Bowel surgery is a major operation and is not suitable option for all patients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latin typeface="Arial" charset="0"/>
                <a:cs typeface="Arial" charset="0"/>
              </a:rPr>
              <a:t>The primary tumour may be removed if there is a risk of complications, such as the tumour:</a:t>
            </a:r>
          </a:p>
          <a:p>
            <a:pPr marL="723900" lvl="1" indent="-2667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Blocking the bowel</a:t>
            </a:r>
          </a:p>
          <a:p>
            <a:pPr marL="723900" lvl="1" indent="-2667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Growing outside of the bowel and into other organs</a:t>
            </a:r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17832-6A32-4F97-B9CA-612F9DB60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470" y="4344268"/>
            <a:ext cx="3075167" cy="20603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C742D56-8DD4-41A2-9485-210A3FD96A28}"/>
              </a:ext>
            </a:extLst>
          </p:cNvPr>
          <p:cNvSpPr txBox="1">
            <a:spLocks/>
          </p:cNvSpPr>
          <p:nvPr/>
        </p:nvSpPr>
        <p:spPr>
          <a:xfrm>
            <a:off x="607088" y="1691508"/>
            <a:ext cx="10911144" cy="4324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NZ" sz="2400" dirty="0">
              <a:highlight>
                <a:srgbClr val="FFFF00"/>
              </a:highlight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0AB82-5A2B-42E9-AE65-83AD1FDB5C53}"/>
              </a:ext>
            </a:extLst>
          </p:cNvPr>
          <p:cNvSpPr txBox="1"/>
          <p:nvPr/>
        </p:nvSpPr>
        <p:spPr>
          <a:xfrm>
            <a:off x="3785937" y="6513567"/>
            <a:ext cx="8420577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 err="1"/>
              <a:t>Gulack</a:t>
            </a:r>
            <a:r>
              <a:rPr lang="en-NZ" sz="1000" dirty="0"/>
              <a:t> BC. </a:t>
            </a:r>
            <a:r>
              <a:rPr lang="en-NZ" sz="1000" i="1" dirty="0"/>
              <a:t>Dis Colon Rectum</a:t>
            </a:r>
            <a:r>
              <a:rPr lang="en-NZ" sz="1000" dirty="0"/>
              <a:t> 2016;59:299–305.</a:t>
            </a:r>
          </a:p>
          <a:p>
            <a:pPr marL="228600" indent="-228600" algn="r">
              <a:buAutoNum type="arabicPeriod"/>
            </a:pPr>
            <a:r>
              <a:rPr lang="en-NZ" sz="1000" dirty="0"/>
              <a:t>Bowel cancer New Zealand.  Metastatic bowel cancer. Available at: </a:t>
            </a:r>
            <a:r>
              <a:rPr lang="en-NZ" sz="1000" dirty="0">
                <a:hlinkClick r:id="rId4"/>
              </a:rPr>
              <a:t>http://beatbowelcancer.org.nz/about-bowel-cancer/metastatic-bowel-cancer/</a:t>
            </a:r>
            <a:r>
              <a:rPr lang="en-NZ" sz="1000" dirty="0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954D4A-7BE3-4418-A502-FB52DA0D5428}"/>
              </a:ext>
            </a:extLst>
          </p:cNvPr>
          <p:cNvSpPr txBox="1">
            <a:spLocks/>
          </p:cNvSpPr>
          <p:nvPr/>
        </p:nvSpPr>
        <p:spPr>
          <a:xfrm>
            <a:off x="607088" y="505802"/>
            <a:ext cx="10515600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Surgery for metastatic bowel cancer</a:t>
            </a:r>
            <a:r>
              <a:rPr lang="en-US" sz="3600" baseline="30000" dirty="0">
                <a:latin typeface="Arial" charset="0"/>
                <a:ea typeface="Arial" charset="0"/>
                <a:cs typeface="Arial" charset="0"/>
              </a:rPr>
              <a:t>1,2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4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7087" y="1691509"/>
            <a:ext cx="11105941" cy="3127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Bowel cancer is the second highest cause of cancer-related death in NZ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1</a:t>
            </a: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2nd to lung cancer overall</a:t>
            </a:r>
            <a:r>
              <a:rPr lang="en-US" sz="2400" baseline="30000" dirty="0">
                <a:latin typeface="Arial" charset="0"/>
                <a:cs typeface="Arial" charset="0"/>
              </a:rPr>
              <a:t>1</a:t>
            </a:r>
          </a:p>
          <a:p>
            <a:pPr lvl="1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7030A0"/>
              </a:buClr>
            </a:pPr>
            <a:r>
              <a:rPr lang="en-US" dirty="0">
                <a:latin typeface="Arial" charset="0"/>
                <a:cs typeface="Arial" charset="0"/>
              </a:rPr>
              <a:t>	2nd to lung cancer in males</a:t>
            </a:r>
            <a:endParaRPr lang="en-US" baseline="30000" dirty="0"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7030A0"/>
              </a:buClr>
            </a:pPr>
            <a:r>
              <a:rPr lang="en-US" dirty="0">
                <a:latin typeface="Arial" charset="0"/>
                <a:cs typeface="Arial" charset="0"/>
              </a:rPr>
              <a:t>	3rd to lung and breast cancer in females</a:t>
            </a:r>
            <a:endParaRPr lang="en-US" baseline="30000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risk of mortality from bowel cancer 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increases with 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0C4B59-ACB3-4741-93C2-70BE5A57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87" y="192394"/>
            <a:ext cx="10515600" cy="1122031"/>
          </a:xfrm>
        </p:spPr>
        <p:txBody>
          <a:bodyPr anchor="t">
            <a:normAutofit fontScale="90000"/>
          </a:bodyPr>
          <a:lstStyle/>
          <a:p>
            <a:r>
              <a:rPr lang="en-NZ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1,200+ New Zealanders die from bowel cancer every year</a:t>
            </a:r>
            <a:r>
              <a:rPr lang="en-NZ" b="1" baseline="30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E500E1-D589-44AE-918B-DB9078DDC01F}"/>
              </a:ext>
            </a:extLst>
          </p:cNvPr>
          <p:cNvSpPr txBox="1"/>
          <p:nvPr/>
        </p:nvSpPr>
        <p:spPr>
          <a:xfrm>
            <a:off x="5207000" y="6674316"/>
            <a:ext cx="6999748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NZ" sz="1000" dirty="0"/>
              <a:t>1. New Zealand Ministry of Health (2016). Cancer: New registrations and deaths 2013. Wellington, New Zealand: Ministry of Health.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675E6-33E3-4B2B-A800-631178F0A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792" y="2809326"/>
            <a:ext cx="2356189" cy="3305054"/>
          </a:xfrm>
          <a:prstGeom prst="rect">
            <a:avLst/>
          </a:prstGeom>
        </p:spPr>
      </p:pic>
      <p:pic>
        <p:nvPicPr>
          <p:cNvPr id="3" name="Graphic 2" descr="Man">
            <a:extLst>
              <a:ext uri="{FF2B5EF4-FFF2-40B4-BE49-F238E27FC236}">
                <a16:creationId xmlns:a16="http://schemas.microsoft.com/office/drawing/2014/main" id="{91AEF9A6-EDA9-4014-BDF9-4EA37C0B6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568" y="2894291"/>
            <a:ext cx="721666" cy="721666"/>
          </a:xfrm>
          <a:prstGeom prst="rect">
            <a:avLst/>
          </a:prstGeom>
        </p:spPr>
      </p:pic>
      <p:pic>
        <p:nvPicPr>
          <p:cNvPr id="7" name="Graphic 6" descr="Woman">
            <a:extLst>
              <a:ext uri="{FF2B5EF4-FFF2-40B4-BE49-F238E27FC236}">
                <a16:creationId xmlns:a16="http://schemas.microsoft.com/office/drawing/2014/main" id="{80D0CED8-BCBA-40F2-BB61-832650D2E9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568" y="3754177"/>
            <a:ext cx="721666" cy="7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15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17256" y="1474202"/>
            <a:ext cx="11474744" cy="0"/>
          </a:xfrm>
          <a:prstGeom prst="line">
            <a:avLst/>
          </a:prstGeom>
          <a:ln w="698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742D56-8DD4-41A2-9485-210A3FD96A28}"/>
              </a:ext>
            </a:extLst>
          </p:cNvPr>
          <p:cNvSpPr txBox="1">
            <a:spLocks/>
          </p:cNvSpPr>
          <p:nvPr/>
        </p:nvSpPr>
        <p:spPr>
          <a:xfrm>
            <a:off x="607088" y="1691508"/>
            <a:ext cx="10911144" cy="4324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NZ" sz="2400" dirty="0">
              <a:highlight>
                <a:srgbClr val="FFFF00"/>
              </a:highlight>
              <a:latin typeface="Arial" charset="0"/>
              <a:cs typeface="Arial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9E552CB-E8DF-4286-81BC-F8800BA2BB77}"/>
              </a:ext>
            </a:extLst>
          </p:cNvPr>
          <p:cNvSpPr txBox="1">
            <a:spLocks/>
          </p:cNvSpPr>
          <p:nvPr/>
        </p:nvSpPr>
        <p:spPr>
          <a:xfrm>
            <a:off x="759488" y="1785852"/>
            <a:ext cx="10911144" cy="4324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NZ" sz="2400" b="1" dirty="0">
                <a:latin typeface="Arial" charset="0"/>
                <a:cs typeface="Arial" charset="0"/>
              </a:rPr>
              <a:t>Surgical removal of metastases</a:t>
            </a: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Arial" charset="0"/>
                <a:cs typeface="Arial" charset="0"/>
              </a:rPr>
              <a:t>Medical treatment can be combined with surgery </a:t>
            </a:r>
            <a:br>
              <a:rPr lang="en-NZ" sz="2400" dirty="0">
                <a:latin typeface="Arial" charset="0"/>
                <a:cs typeface="Arial" charset="0"/>
              </a:rPr>
            </a:br>
            <a:r>
              <a:rPr lang="en-NZ" sz="2400" dirty="0">
                <a:latin typeface="Arial" charset="0"/>
                <a:cs typeface="Arial" charset="0"/>
              </a:rPr>
              <a:t>to resect (cut out) metastases in some patients </a:t>
            </a: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Arial" charset="0"/>
                <a:cs typeface="Arial" charset="0"/>
              </a:rPr>
              <a:t>Feasibility depends on a number of factors, </a:t>
            </a:r>
            <a:br>
              <a:rPr lang="en-NZ" sz="2400" dirty="0">
                <a:latin typeface="Arial" charset="0"/>
                <a:cs typeface="Arial" charset="0"/>
              </a:rPr>
            </a:br>
            <a:r>
              <a:rPr lang="en-NZ" sz="2400" dirty="0">
                <a:latin typeface="Arial" charset="0"/>
                <a:cs typeface="Arial" charset="0"/>
              </a:rPr>
              <a:t>including the size and location of metastases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sz="2400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sz="2400" dirty="0"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0AB82-5A2B-42E9-AE65-83AD1FDB5C53}"/>
              </a:ext>
            </a:extLst>
          </p:cNvPr>
          <p:cNvSpPr txBox="1"/>
          <p:nvPr/>
        </p:nvSpPr>
        <p:spPr>
          <a:xfrm>
            <a:off x="3609475" y="6507868"/>
            <a:ext cx="8597040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Dhir M, </a:t>
            </a:r>
            <a:r>
              <a:rPr lang="en-NZ" sz="1000" dirty="0" err="1"/>
              <a:t>Sasson</a:t>
            </a:r>
            <a:r>
              <a:rPr lang="en-NZ" sz="1000" dirty="0"/>
              <a:t> AR. </a:t>
            </a:r>
            <a:r>
              <a:rPr lang="en-NZ" sz="1000" i="1" dirty="0"/>
              <a:t>J Oncol </a:t>
            </a:r>
            <a:r>
              <a:rPr lang="en-NZ" sz="1000" i="1" dirty="0" err="1"/>
              <a:t>Pract</a:t>
            </a:r>
            <a:r>
              <a:rPr lang="en-NZ" sz="1000" dirty="0"/>
              <a:t> 2016;12:33–39.</a:t>
            </a:r>
          </a:p>
          <a:p>
            <a:pPr marL="228600" indent="-228600" algn="r">
              <a:buAutoNum type="arabicPeriod"/>
            </a:pPr>
            <a:r>
              <a:rPr lang="en-NZ" sz="1000" dirty="0"/>
              <a:t>Bowel cancer New Zealand.  Metastatic bowel cancer. Available at: </a:t>
            </a:r>
            <a:r>
              <a:rPr lang="en-NZ" sz="1000" dirty="0">
                <a:hlinkClick r:id="rId3"/>
              </a:rPr>
              <a:t>http://beatbowelcancer.org.nz/about-bowel-cancer/metastatic-bowel-cancer/</a:t>
            </a:r>
            <a:r>
              <a:rPr lang="en-NZ" sz="10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DF8A7-1443-487F-9537-BD761F841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39295" flipV="1">
            <a:off x="7957914" y="3265928"/>
            <a:ext cx="3390900" cy="53133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A8E0146-D709-43D3-95FA-2E3478829AED}"/>
              </a:ext>
            </a:extLst>
          </p:cNvPr>
          <p:cNvSpPr txBox="1">
            <a:spLocks/>
          </p:cNvSpPr>
          <p:nvPr/>
        </p:nvSpPr>
        <p:spPr>
          <a:xfrm>
            <a:off x="607088" y="505802"/>
            <a:ext cx="10515600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Surgery for metastatic bowel cancer</a:t>
            </a:r>
          </a:p>
        </p:txBody>
      </p:sp>
    </p:spTree>
    <p:extLst>
      <p:ext uri="{BB962C8B-B14F-4D97-AF65-F5344CB8AC3E}">
        <p14:creationId xmlns:p14="http://schemas.microsoft.com/office/powerpoint/2010/main" val="2888151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17256" y="1474202"/>
            <a:ext cx="11474744" cy="0"/>
          </a:xfrm>
          <a:prstGeom prst="line">
            <a:avLst/>
          </a:prstGeom>
          <a:ln w="698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742D56-8DD4-41A2-9485-210A3FD96A28}"/>
              </a:ext>
            </a:extLst>
          </p:cNvPr>
          <p:cNvSpPr txBox="1">
            <a:spLocks/>
          </p:cNvSpPr>
          <p:nvPr/>
        </p:nvSpPr>
        <p:spPr>
          <a:xfrm>
            <a:off x="607088" y="1691508"/>
            <a:ext cx="10911144" cy="4324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NZ" sz="2400" dirty="0">
              <a:highlight>
                <a:srgbClr val="FFFF00"/>
              </a:highlight>
              <a:latin typeface="Arial" charset="0"/>
              <a:cs typeface="Arial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5C243E1-BBA8-46E0-817E-9BBB9954694A}"/>
              </a:ext>
            </a:extLst>
          </p:cNvPr>
          <p:cNvSpPr txBox="1">
            <a:spLocks/>
          </p:cNvSpPr>
          <p:nvPr/>
        </p:nvSpPr>
        <p:spPr>
          <a:xfrm>
            <a:off x="607088" y="275971"/>
            <a:ext cx="10515600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The future of bowel cancer treatment: Immunotherapy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9E552CB-E8DF-4286-81BC-F8800BA2BB77}"/>
              </a:ext>
            </a:extLst>
          </p:cNvPr>
          <p:cNvSpPr txBox="1">
            <a:spLocks/>
          </p:cNvSpPr>
          <p:nvPr/>
        </p:nvSpPr>
        <p:spPr>
          <a:xfrm>
            <a:off x="759488" y="1843908"/>
            <a:ext cx="9718012" cy="4324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Arial" charset="0"/>
                <a:cs typeface="Arial" charset="0"/>
              </a:rPr>
              <a:t>Immunotherapy involves treatments that enhance </a:t>
            </a:r>
            <a:br>
              <a:rPr lang="en-NZ" sz="2400" dirty="0">
                <a:latin typeface="Arial" charset="0"/>
                <a:cs typeface="Arial" charset="0"/>
              </a:rPr>
            </a:br>
            <a:r>
              <a:rPr lang="en-NZ" sz="2400" dirty="0">
                <a:latin typeface="Arial" charset="0"/>
                <a:cs typeface="Arial" charset="0"/>
              </a:rPr>
              <a:t>or supress a patient’s immune system, allowing </a:t>
            </a:r>
            <a:br>
              <a:rPr lang="en-NZ" sz="2400" dirty="0">
                <a:latin typeface="Arial" charset="0"/>
                <a:cs typeface="Arial" charset="0"/>
              </a:rPr>
            </a:br>
            <a:r>
              <a:rPr lang="en-NZ" sz="2400" dirty="0">
                <a:latin typeface="Arial" charset="0"/>
                <a:cs typeface="Arial" charset="0"/>
              </a:rPr>
              <a:t>it to better combat disease</a:t>
            </a:r>
            <a:endParaRPr lang="en-NZ" sz="2400" baseline="30000" dirty="0">
              <a:latin typeface="Arial" charset="0"/>
              <a:cs typeface="Arial" charset="0"/>
            </a:endParaRPr>
          </a:p>
          <a:p>
            <a:pPr marL="723900" lvl="1" indent="-266700">
              <a:lnSpc>
                <a:spcPct val="15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NZ" sz="2000" dirty="0">
                <a:latin typeface="Arial" charset="0"/>
                <a:cs typeface="Arial" charset="0"/>
              </a:rPr>
              <a:t>Examples include pembrolizumab (KEYTRUDA</a:t>
            </a:r>
            <a:r>
              <a:rPr lang="en-NZ" sz="2000" baseline="30000" dirty="0">
                <a:latin typeface="Arial" charset="0"/>
                <a:cs typeface="Arial" charset="0"/>
              </a:rPr>
              <a:t>®</a:t>
            </a:r>
            <a:r>
              <a:rPr lang="en-NZ" sz="2000" dirty="0">
                <a:latin typeface="Arial" charset="0"/>
                <a:cs typeface="Arial" charset="0"/>
              </a:rPr>
              <a:t>) </a:t>
            </a:r>
            <a:br>
              <a:rPr lang="en-NZ" sz="2000" dirty="0">
                <a:latin typeface="Arial" charset="0"/>
                <a:cs typeface="Arial" charset="0"/>
              </a:rPr>
            </a:br>
            <a:r>
              <a:rPr lang="en-NZ" sz="2000" dirty="0">
                <a:latin typeface="Arial" charset="0"/>
                <a:cs typeface="Arial" charset="0"/>
              </a:rPr>
              <a:t>and nivolumab (OPDIVO</a:t>
            </a:r>
            <a:r>
              <a:rPr lang="en-NZ" sz="2000" baseline="30000" dirty="0">
                <a:latin typeface="Arial" charset="0"/>
                <a:cs typeface="Arial" charset="0"/>
              </a:rPr>
              <a:t>®</a:t>
            </a:r>
            <a:r>
              <a:rPr lang="en-NZ" sz="2000" dirty="0">
                <a:latin typeface="Arial" charset="0"/>
                <a:cs typeface="Arial" charset="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Arial" charset="0"/>
                <a:cs typeface="Arial" charset="0"/>
              </a:rPr>
              <a:t>Research into immunotherapy for bowel cancer is in its early stages, but results are promising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sz="2400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sz="2400" dirty="0"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0AB82-5A2B-42E9-AE65-83AD1FDB5C53}"/>
              </a:ext>
            </a:extLst>
          </p:cNvPr>
          <p:cNvSpPr txBox="1"/>
          <p:nvPr/>
        </p:nvSpPr>
        <p:spPr>
          <a:xfrm>
            <a:off x="6238851" y="6675839"/>
            <a:ext cx="5967663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Boland PM, Ma WW. </a:t>
            </a:r>
            <a:r>
              <a:rPr lang="en-NZ" sz="1000" i="1" dirty="0"/>
              <a:t>Cancers (Basel) </a:t>
            </a:r>
            <a:r>
              <a:rPr lang="en-NZ" sz="1000" dirty="0"/>
              <a:t>2017;9:50.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C3AF1-2B0C-42F5-9E1F-198167AEC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801" y="1981857"/>
            <a:ext cx="2324887" cy="223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87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24B621-DCD0-4C04-9DED-F34F0ADCC463}"/>
              </a:ext>
            </a:extLst>
          </p:cNvPr>
          <p:cNvSpPr/>
          <p:nvPr/>
        </p:nvSpPr>
        <p:spPr>
          <a:xfrm>
            <a:off x="3128211" y="1130985"/>
            <a:ext cx="9095874" cy="55438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B8E08B-2C9A-4412-9366-336E835F7A72}"/>
              </a:ext>
            </a:extLst>
          </p:cNvPr>
          <p:cNvSpPr/>
          <p:nvPr/>
        </p:nvSpPr>
        <p:spPr>
          <a:xfrm>
            <a:off x="8390020" y="0"/>
            <a:ext cx="3818021" cy="11314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2D57F-927B-4A9F-80C4-02AEACBC0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163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 diagnosis of bowel cancer can have significant implications 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beyond life expectancy and treatment effects:</a:t>
            </a:r>
            <a:endParaRPr lang="en-US" sz="2400" baseline="30000" dirty="0">
              <a:latin typeface="Arial" charset="0"/>
              <a:ea typeface="Arial" charset="0"/>
              <a:cs typeface="Arial" charset="0"/>
            </a:endParaRPr>
          </a:p>
          <a:p>
            <a:pPr marL="91440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Emotional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– including body image</a:t>
            </a:r>
          </a:p>
          <a:p>
            <a:pPr marL="91440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Dietary changes</a:t>
            </a:r>
          </a:p>
          <a:p>
            <a:pPr marL="914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colostomy bag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may be required following surgery 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the stoma (opening) will require management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5892D3-1104-4F33-BF03-6E5061E59161}"/>
              </a:ext>
            </a:extLst>
          </p:cNvPr>
          <p:cNvSpPr txBox="1">
            <a:spLocks/>
          </p:cNvSpPr>
          <p:nvPr/>
        </p:nvSpPr>
        <p:spPr>
          <a:xfrm>
            <a:off x="607088" y="505802"/>
            <a:ext cx="10515600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Living with bowel cancer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8199A-4060-4186-A081-AE102F4EC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25" y="2889847"/>
            <a:ext cx="661213" cy="661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92638-9C07-417C-A101-E8FE91320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775" y="3576636"/>
            <a:ext cx="661213" cy="661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B50621-79E8-49CE-9640-FF9C976C5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484" y="4353091"/>
            <a:ext cx="577354" cy="5471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2C8E5B-4ED3-49C4-ABF7-B9A7F58A3370}"/>
              </a:ext>
            </a:extLst>
          </p:cNvPr>
          <p:cNvSpPr txBox="1"/>
          <p:nvPr/>
        </p:nvSpPr>
        <p:spPr>
          <a:xfrm>
            <a:off x="2949457" y="6674870"/>
            <a:ext cx="9274628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Beating Bowel Cancer. Living with bowel cancer. Available at: </a:t>
            </a:r>
            <a:r>
              <a:rPr lang="en-NZ" sz="1000" dirty="0">
                <a:hlinkClick r:id="rId5"/>
              </a:rPr>
              <a:t>https://www.beatingbowelcancer.org/understanding-bowel-cancer/living-with-bowel-cancer/</a:t>
            </a:r>
            <a:r>
              <a:rPr lang="en-NZ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2632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7769"/>
            <a:ext cx="9144000" cy="2387600"/>
          </a:xfrm>
        </p:spPr>
        <p:txBody>
          <a:bodyPr anchor="b">
            <a:noAutofit/>
          </a:bodyPr>
          <a:lstStyle/>
          <a:p>
            <a:r>
              <a:rPr lang="en-US" sz="5400" dirty="0">
                <a:latin typeface="Arial" charset="0"/>
                <a:ea typeface="Arial" charset="0"/>
                <a:cs typeface="Arial" charset="0"/>
              </a:rPr>
              <a:t>Reducing the risk of </a:t>
            </a:r>
            <a:br>
              <a:rPr lang="en-US" sz="5400" dirty="0">
                <a:latin typeface="Arial" charset="0"/>
                <a:ea typeface="Arial" charset="0"/>
                <a:cs typeface="Arial" charset="0"/>
              </a:rPr>
            </a:br>
            <a:r>
              <a:rPr lang="en-US" sz="5400" dirty="0">
                <a:latin typeface="Arial" charset="0"/>
                <a:ea typeface="Arial" charset="0"/>
                <a:cs typeface="Arial" charset="0"/>
              </a:rPr>
              <a:t>bowel cancer</a:t>
            </a:r>
            <a:endParaRPr lang="en-US" sz="5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92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94973" y="2491171"/>
            <a:ext cx="5097027" cy="18756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46B414-1B07-46A9-AABC-D005B0D9B11D}"/>
              </a:ext>
            </a:extLst>
          </p:cNvPr>
          <p:cNvSpPr txBox="1"/>
          <p:nvPr/>
        </p:nvSpPr>
        <p:spPr>
          <a:xfrm>
            <a:off x="6182532" y="6677916"/>
            <a:ext cx="6027612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NZ" sz="1000" dirty="0"/>
              <a:t>1.   Richardson A. </a:t>
            </a:r>
            <a:r>
              <a:rPr lang="en-NZ" sz="1000" i="1" dirty="0"/>
              <a:t>NZ Med J </a:t>
            </a:r>
            <a:r>
              <a:rPr lang="en-NZ" sz="1000" dirty="0"/>
              <a:t>2016;129:13–20.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069CA-A4D7-4E78-B816-E863BB68E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199" y="1781883"/>
            <a:ext cx="5819881" cy="41960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D329177-9845-4391-AFD6-5DC65885D120}"/>
              </a:ext>
            </a:extLst>
          </p:cNvPr>
          <p:cNvSpPr txBox="1">
            <a:spLocks/>
          </p:cNvSpPr>
          <p:nvPr/>
        </p:nvSpPr>
        <p:spPr>
          <a:xfrm>
            <a:off x="607088" y="505802"/>
            <a:ext cx="11032462" cy="112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How can I reduce my risk of bowel cancer?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023F96-229F-4B30-ABCB-9C6ED16AE9EA}"/>
              </a:ext>
            </a:extLst>
          </p:cNvPr>
          <p:cNvSpPr/>
          <p:nvPr/>
        </p:nvSpPr>
        <p:spPr>
          <a:xfrm>
            <a:off x="7272889" y="2428544"/>
            <a:ext cx="3728912" cy="262735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>
                <a:solidFill>
                  <a:schemeClr val="bg1"/>
                </a:solidFill>
                <a:latin typeface="Khula"/>
              </a:rPr>
              <a:t>While no cancer is completely preventable, you can lower your risk of bowel cancer by eating a healthy diet and exercising regularly</a:t>
            </a:r>
          </a:p>
        </p:txBody>
      </p:sp>
    </p:spTree>
    <p:extLst>
      <p:ext uri="{BB962C8B-B14F-4D97-AF65-F5344CB8AC3E}">
        <p14:creationId xmlns:p14="http://schemas.microsoft.com/office/powerpoint/2010/main" val="2351661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3A98FC-F408-466C-8480-90AE2194A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While it is important to speak to your GP or specialist, there are a number of other services available: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ü"/>
            </a:pPr>
            <a:r>
              <a:rPr lang="en-US" b="1" dirty="0">
                <a:latin typeface="Arial" charset="0"/>
                <a:ea typeface="Arial" charset="0"/>
                <a:cs typeface="Arial" charset="0"/>
                <a:hlinkClick r:id="rId2"/>
              </a:rPr>
              <a:t>www.beatbowelcancer.org.nz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ü"/>
            </a:pPr>
            <a:r>
              <a:rPr lang="en-US" b="1" dirty="0">
                <a:latin typeface="Arial" charset="0"/>
                <a:ea typeface="Arial" charset="0"/>
                <a:cs typeface="Arial" charset="0"/>
                <a:hlinkClick r:id="rId3"/>
              </a:rPr>
              <a:t>https://www.health.govt.nz/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Call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0800 924 432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for information about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the Bowel Screening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Programme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88" y="505802"/>
            <a:ext cx="10515600" cy="112203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There is help available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1DB186-F181-4D19-B8D1-F21659594E72}"/>
              </a:ext>
            </a:extLst>
          </p:cNvPr>
          <p:cNvSpPr/>
          <p:nvPr/>
        </p:nvSpPr>
        <p:spPr>
          <a:xfrm>
            <a:off x="7481131" y="3086893"/>
            <a:ext cx="3507712" cy="2438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Get involved!</a:t>
            </a:r>
          </a:p>
          <a:p>
            <a:pPr marL="5461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Bowel Cancer Awareness Month (June each year) </a:t>
            </a:r>
          </a:p>
          <a:p>
            <a:pPr marL="5461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Decembeard</a:t>
            </a:r>
          </a:p>
        </p:txBody>
      </p:sp>
    </p:spTree>
    <p:extLst>
      <p:ext uri="{BB962C8B-B14F-4D97-AF65-F5344CB8AC3E}">
        <p14:creationId xmlns:p14="http://schemas.microsoft.com/office/powerpoint/2010/main" val="23205445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658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8404" y="460656"/>
            <a:ext cx="7396370" cy="1122031"/>
          </a:xfrm>
        </p:spPr>
        <p:txBody>
          <a:bodyPr anchor="t"/>
          <a:lstStyle/>
          <a:p>
            <a:r>
              <a:rPr lang="en-US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Thank you to our sponsors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A25B0-DAD0-48B0-A185-4BED832D992C}"/>
              </a:ext>
            </a:extLst>
          </p:cNvPr>
          <p:cNvSpPr/>
          <p:nvPr/>
        </p:nvSpPr>
        <p:spPr>
          <a:xfrm>
            <a:off x="2507226" y="1457325"/>
            <a:ext cx="7020232" cy="4324043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7B361F-9A51-48FA-A839-77EA04F4A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526" y="1741714"/>
            <a:ext cx="6491221" cy="3771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1B8888-0340-48D3-80A6-EF7BA6B4F0A6}"/>
              </a:ext>
            </a:extLst>
          </p:cNvPr>
          <p:cNvSpPr txBox="1"/>
          <p:nvPr/>
        </p:nvSpPr>
        <p:spPr>
          <a:xfrm>
            <a:off x="6724651" y="-1"/>
            <a:ext cx="546297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/>
              <a:t>While we are aware that there are additional sponsors noted on your website, we have only included those acknowledged in the brochure provided</a:t>
            </a:r>
            <a:br>
              <a:rPr lang="en-NZ" dirty="0"/>
            </a:br>
            <a:br>
              <a:rPr lang="en-NZ" dirty="0"/>
            </a:br>
            <a:r>
              <a:rPr lang="en-NZ" dirty="0"/>
              <a:t>We’ve also dropped our own logo in :-)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4E7B601-225F-4801-861E-A7C24EBD0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788" y="3619346"/>
            <a:ext cx="2520696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1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00C4B59-ACB3-4741-93C2-70BE5A57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88" y="505802"/>
            <a:ext cx="10515600" cy="1122031"/>
          </a:xfrm>
        </p:spPr>
        <p:txBody>
          <a:bodyPr anchor="t"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Bowel cancer affects people of all ages</a:t>
            </a:r>
            <a:r>
              <a:rPr lang="en-US" b="1" baseline="30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1,2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E500E1-D589-44AE-918B-DB9078DDC01F}"/>
              </a:ext>
            </a:extLst>
          </p:cNvPr>
          <p:cNvSpPr txBox="1"/>
          <p:nvPr/>
        </p:nvSpPr>
        <p:spPr>
          <a:xfrm>
            <a:off x="5131749" y="6364676"/>
            <a:ext cx="7082972" cy="5539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New Zealand Ministry of Health (2016). Cancer: New registrations and deaths 2013. Wellington, New Zealand: Ministry of Health.</a:t>
            </a:r>
          </a:p>
          <a:p>
            <a:pPr marL="228600" indent="-228600" algn="r">
              <a:buFontTx/>
              <a:buAutoNum type="arabicPeriod"/>
            </a:pPr>
            <a:r>
              <a:rPr lang="en-NZ" sz="1000" dirty="0"/>
              <a:t>New Zealand Ministry of Health. Bowel Cancer – information at increased risk of bowel cancer. Available at: </a:t>
            </a:r>
            <a:r>
              <a:rPr lang="en-NZ" sz="1000" dirty="0">
                <a:hlinkClick r:id="rId3"/>
              </a:rPr>
              <a:t>https://www.health.govt.nz/system/files/documents/publications/bowel-cancer-2012-update_consumer.pdf</a:t>
            </a:r>
            <a:r>
              <a:rPr lang="en-NZ" sz="1000" dirty="0"/>
              <a:t>.  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366D2BC-1AD3-496E-A8AB-A486ED66A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751029"/>
              </p:ext>
            </p:extLst>
          </p:nvPr>
        </p:nvGraphicFramePr>
        <p:xfrm>
          <a:off x="717256" y="2193310"/>
          <a:ext cx="5935578" cy="388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EC37D39E-F294-4234-B213-AE5DD2908804}"/>
              </a:ext>
            </a:extLst>
          </p:cNvPr>
          <p:cNvSpPr/>
          <p:nvPr/>
        </p:nvSpPr>
        <p:spPr>
          <a:xfrm>
            <a:off x="1866375" y="1825076"/>
            <a:ext cx="422962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NZ" sz="1400" b="1" dirty="0">
                <a:latin typeface="Arial" charset="0"/>
                <a:cs typeface="Arial" charset="0"/>
              </a:rPr>
              <a:t>Probability of developing bowel cancer by age</a:t>
            </a:r>
            <a:r>
              <a:rPr lang="en-NZ" sz="1400" b="1" baseline="300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6FF00-88A2-4C99-8305-662AFD325284}"/>
              </a:ext>
            </a:extLst>
          </p:cNvPr>
          <p:cNvSpPr txBox="1"/>
          <p:nvPr/>
        </p:nvSpPr>
        <p:spPr>
          <a:xfrm>
            <a:off x="7207382" y="1734616"/>
            <a:ext cx="3900792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6000" b="1" dirty="0"/>
              <a:t>1 in 50 </a:t>
            </a:r>
            <a:br>
              <a:rPr lang="en-NZ" sz="2400" b="1" dirty="0"/>
            </a:br>
            <a:r>
              <a:rPr lang="en-NZ" sz="2400" b="1" dirty="0"/>
              <a:t>Chance of developing bowel cancer by the age of retirement (65 years)</a:t>
            </a:r>
            <a:r>
              <a:rPr lang="en-NZ" sz="2400" b="1" baseline="30000" dirty="0"/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98D71C-CB69-47B6-954B-7FE8B728B307}"/>
              </a:ext>
            </a:extLst>
          </p:cNvPr>
          <p:cNvGrpSpPr/>
          <p:nvPr/>
        </p:nvGrpSpPr>
        <p:grpSpPr>
          <a:xfrm>
            <a:off x="7544894" y="4047838"/>
            <a:ext cx="3215926" cy="1896961"/>
            <a:chOff x="7544894" y="4047838"/>
            <a:chExt cx="3215926" cy="18969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78F112-D055-4549-9A74-D96FB94A4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544894" y="4047838"/>
              <a:ext cx="166845" cy="37793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F177369-F130-4CEC-A6BA-3A1A14683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798984" y="4047838"/>
              <a:ext cx="166845" cy="37793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9545E3-19EB-43C0-AD42-D9143AC1D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307164" y="4047838"/>
              <a:ext cx="166845" cy="37793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3AF017B-CE91-46E7-BB9D-5B8A9656F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815344" y="4047838"/>
              <a:ext cx="166845" cy="37793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2098A02-226F-41B7-8497-816E42E62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323524" y="4047838"/>
              <a:ext cx="166845" cy="37793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6BE243-4D3A-4B1C-8AF6-9DDF5A662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77614" y="4047838"/>
              <a:ext cx="166845" cy="37793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AE53749-E34C-44E2-A750-0C6D06C4F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831704" y="4047838"/>
              <a:ext cx="166845" cy="37793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27D301D-3725-4F2D-A4EF-6BABD6337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831705" y="4561290"/>
              <a:ext cx="166845" cy="37793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B51AA4E-1340-43B4-A7C2-D5F5C3E93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544895" y="4561290"/>
              <a:ext cx="166845" cy="37793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6E2487C-6CF3-4659-B64C-324321A94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561254" y="4047838"/>
              <a:ext cx="166845" cy="37793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D9B78ED-15D3-4F1D-B04F-B27FF9493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069434" y="4047838"/>
              <a:ext cx="166845" cy="37793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1F0773-81D1-4EC6-B2FB-6FEE23B0F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053074" y="4047838"/>
              <a:ext cx="166845" cy="37793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F3803E6-70FC-41A8-9F70-F681AAB65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798985" y="4561290"/>
              <a:ext cx="166845" cy="37793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B47C6A7-48A8-4B58-A3C5-58E27C216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053075" y="4561290"/>
              <a:ext cx="166845" cy="37793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966514F-333D-4734-AA65-22AD81F1B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815345" y="4561290"/>
              <a:ext cx="166845" cy="37793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91119A0-12FD-4E0C-A428-D49B9E7AC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323525" y="4561290"/>
              <a:ext cx="166845" cy="37793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1027DC9-0EB8-49EB-8A45-07947D4BD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307165" y="4561290"/>
              <a:ext cx="166845" cy="37793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3226FC5-AD6E-42F8-B2DF-A02B9D15E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77615" y="4561290"/>
              <a:ext cx="166845" cy="37793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269AD19-40ED-4CD3-9886-0E7246EC3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069435" y="4561290"/>
              <a:ext cx="166845" cy="37793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F3DA4F4-DCF9-4BE3-886B-8F4709580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085794" y="4047838"/>
              <a:ext cx="166845" cy="37793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FBE1ACD-DFCD-49D8-96EF-9E1FCC64A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593974" y="4047838"/>
              <a:ext cx="166845" cy="37793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4311EB3-AC00-422A-9496-57680FB9D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338861" y="5566869"/>
              <a:ext cx="166845" cy="37793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28D7223-984C-453C-A6AD-7F90E64D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830687" y="5566869"/>
              <a:ext cx="166845" cy="37793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3E78ADC-0BA9-4AAF-A68C-13258B072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339884" y="4047838"/>
              <a:ext cx="166845" cy="37793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1C05A42-981E-4178-A0A0-03977CB01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085795" y="4561290"/>
              <a:ext cx="166845" cy="37793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342F75B-D26D-4BC0-9320-0A76AD2DC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593975" y="4561290"/>
              <a:ext cx="166845" cy="37793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66676EE-F902-4EBC-9B9C-40A8FCC86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084775" y="5566869"/>
              <a:ext cx="166845" cy="37793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695AE41-D283-4F9F-AE25-C1D978136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76599" y="5566869"/>
              <a:ext cx="166845" cy="37793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DE0012E-96A8-4217-BFE3-7A3B34A3D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339885" y="4561290"/>
              <a:ext cx="166845" cy="37793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E334532-D217-4061-9B21-CE001DA4C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561255" y="4561290"/>
              <a:ext cx="166845" cy="37793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9D9B41D-8200-4D20-AB72-1DCC12BE1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052071" y="5566869"/>
              <a:ext cx="166845" cy="37793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F415A83-A2F4-4036-AA91-9DE759BEB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306159" y="5566869"/>
              <a:ext cx="166845" cy="37793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A272E41-B40A-4B22-A4C0-8077E76ED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560247" y="5566869"/>
              <a:ext cx="166845" cy="37793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FB9F2E0-9E56-4DD8-B8D5-4E312BE67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814335" y="5566869"/>
              <a:ext cx="166845" cy="37793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F7C47DD-4460-461C-BA74-E86F655D3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831705" y="5074742"/>
              <a:ext cx="166845" cy="37793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3E49F03-153E-46BA-B4B4-38CBD83CC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544895" y="5074742"/>
              <a:ext cx="166845" cy="37793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5EB3A97-D29D-48F6-BDE2-AC0A4D9CA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798985" y="5074742"/>
              <a:ext cx="166845" cy="37793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A0B497B-314E-41F5-8691-9EDCB816B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053075" y="5074742"/>
              <a:ext cx="166845" cy="37793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B4BA987-9AD5-41FA-B595-7593A2C4C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815345" y="5074742"/>
              <a:ext cx="166845" cy="37793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EB9B33A-FC8A-44BC-9DBB-02F40D68C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323525" y="5074742"/>
              <a:ext cx="166845" cy="37793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D7B52B0C-AF43-4065-A0F4-E26FBE769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307165" y="5074742"/>
              <a:ext cx="166845" cy="37793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39A6C15-AC05-4B1F-8CA9-43BE83B46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77615" y="5074742"/>
              <a:ext cx="166845" cy="37793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2FBE975-0015-4C04-A6F9-55070F90A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069435" y="5074742"/>
              <a:ext cx="166845" cy="37793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2BDEDCE-B9A3-4954-89AC-4DDDF436A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085795" y="5074742"/>
              <a:ext cx="166845" cy="37793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66B0D28-9D5D-4647-9A1B-3EDBB762E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593975" y="5074742"/>
              <a:ext cx="166845" cy="37793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47F4613-92A9-4A7B-B439-F4AFA20A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322511" y="5566869"/>
              <a:ext cx="166845" cy="37793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DA6263A-A461-4F28-A912-24EE63501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068423" y="5566869"/>
              <a:ext cx="166845" cy="37793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31D97568-A1E6-4CF5-9FD6-241E4B431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339885" y="5074742"/>
              <a:ext cx="166845" cy="37793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46D1DD0-58B1-4830-9583-FD7E087DE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561255" y="5074742"/>
              <a:ext cx="166845" cy="37793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2DD2EF3E-ADE0-432E-9A6B-23025E177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797983" y="5566869"/>
              <a:ext cx="166845" cy="377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292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00C4B59-ACB3-4741-93C2-70BE5A57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88" y="505802"/>
            <a:ext cx="10515600" cy="1122031"/>
          </a:xfrm>
        </p:spPr>
        <p:txBody>
          <a:bodyPr anchor="t"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Bowel cancer affects people of all ages</a:t>
            </a:r>
            <a:r>
              <a:rPr lang="en-US" b="1" baseline="30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1,2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6FF00-88A2-4C99-8305-662AFD325284}"/>
              </a:ext>
            </a:extLst>
          </p:cNvPr>
          <p:cNvSpPr txBox="1"/>
          <p:nvPr/>
        </p:nvSpPr>
        <p:spPr>
          <a:xfrm>
            <a:off x="7205701" y="1737877"/>
            <a:ext cx="3900792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6000" b="1" dirty="0"/>
              <a:t>1 in 25 </a:t>
            </a:r>
            <a:br>
              <a:rPr lang="en-NZ" sz="2400" b="1" dirty="0"/>
            </a:br>
            <a:r>
              <a:rPr lang="en-NZ" sz="2400" b="1" dirty="0"/>
              <a:t>Chance of developing bowel cancer by the age of </a:t>
            </a:r>
            <a:br>
              <a:rPr lang="en-NZ" sz="2400" b="1" dirty="0"/>
            </a:br>
            <a:r>
              <a:rPr lang="en-NZ" sz="2400" b="1" dirty="0"/>
              <a:t>75 years</a:t>
            </a:r>
            <a:r>
              <a:rPr lang="en-NZ" sz="2400" b="1" baseline="30000" dirty="0"/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380606-DD54-489D-A5B6-5D53882EDC33}"/>
              </a:ext>
            </a:extLst>
          </p:cNvPr>
          <p:cNvGrpSpPr/>
          <p:nvPr/>
        </p:nvGrpSpPr>
        <p:grpSpPr>
          <a:xfrm>
            <a:off x="8053710" y="4130974"/>
            <a:ext cx="2204774" cy="1416972"/>
            <a:chOff x="8053710" y="4130974"/>
            <a:chExt cx="2204774" cy="141697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A0992DF-4BD7-4812-9410-5D802DAC4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053710" y="4130974"/>
              <a:ext cx="166845" cy="37793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9458CC0-3939-4C9F-AD2C-A77E7AEB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307800" y="4130974"/>
              <a:ext cx="166845" cy="37793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38D5828-3E5E-4101-BFC2-77C754120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815980" y="4130974"/>
              <a:ext cx="166845" cy="37793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AEE790-A5BD-489B-8885-902CBAA06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324160" y="4130974"/>
              <a:ext cx="166845" cy="37793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A6FE70-E95E-46A5-B349-710895E25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832340" y="4130974"/>
              <a:ext cx="166845" cy="37793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EAE2B46-7553-490F-87B5-F90F922B3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086430" y="4130974"/>
              <a:ext cx="166845" cy="37793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5305BF-E498-417A-863A-E75F4AFA7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74343" y="5160562"/>
              <a:ext cx="166845" cy="37793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4AA38B1-AD2D-4779-9EF7-BBDA226AE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832340" y="5160562"/>
              <a:ext cx="166845" cy="37793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1B48A6C-4937-497A-B28D-028AFACE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053711" y="4641041"/>
              <a:ext cx="166845" cy="37793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E41964C-BD00-4C21-BFBA-0776F5156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070070" y="4130974"/>
              <a:ext cx="166845" cy="37793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9D30B26-C6A8-4042-9532-2FF5AA0D9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813374" y="5167332"/>
              <a:ext cx="166845" cy="37793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5044835-B5BE-459C-9034-F5EF53A60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78250" y="4130974"/>
              <a:ext cx="166845" cy="37793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5082880-EA33-4E30-BE7E-AB2F936F2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561890" y="4130974"/>
              <a:ext cx="166845" cy="37793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50AE0B8-33DA-4C75-BF5E-AEE37741D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308452" y="4641041"/>
              <a:ext cx="166845" cy="37793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57D3314-EC54-45FB-A1BC-A7C793954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563193" y="4641041"/>
              <a:ext cx="166845" cy="37793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38431BE-B24E-4AB7-A280-A397014FE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072675" y="4641041"/>
              <a:ext cx="166845" cy="37793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634D84C-5EC9-4669-8FA4-889D4FBE6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836898" y="4641041"/>
              <a:ext cx="166845" cy="37793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FD427AD-471D-4E33-8510-B5F8E0213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327416" y="4641041"/>
              <a:ext cx="166845" cy="37793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C9094D2-6137-478C-A074-C14F2FAD9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068115" y="5169667"/>
              <a:ext cx="166845" cy="37793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DC610D-628A-4CE3-A5E5-512432A5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817934" y="4641041"/>
              <a:ext cx="166845" cy="37793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620B6F0-1760-4C17-A83E-9A72677FD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091639" y="4641041"/>
              <a:ext cx="166845" cy="37793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3FBF47A-5240-42D5-B373-612F7ED90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558633" y="5170016"/>
              <a:ext cx="166845" cy="37793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7A7099-B84A-4DFB-B3F7-CEE065976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82157" y="4641041"/>
              <a:ext cx="166845" cy="37793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B8E64E4-374B-4049-BED8-C9B7842CE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303892" y="5170016"/>
              <a:ext cx="166845" cy="37793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B1E6376-916E-4320-BB53-A3A9A8BC9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322858" y="5160562"/>
              <a:ext cx="166845" cy="377930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7FFDE47-BD09-4C17-8F0B-A535CFC87413}"/>
              </a:ext>
            </a:extLst>
          </p:cNvPr>
          <p:cNvSpPr txBox="1"/>
          <p:nvPr/>
        </p:nvSpPr>
        <p:spPr>
          <a:xfrm>
            <a:off x="5131749" y="6364676"/>
            <a:ext cx="7082972" cy="5539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NZ" sz="1000" dirty="0"/>
              <a:t>New Zealand Ministry of Health (2016). Cancer: New registrations and deaths 2013. Wellington, New Zealand: Ministry of Health.</a:t>
            </a:r>
          </a:p>
          <a:p>
            <a:pPr marL="228600" indent="-228600" algn="r">
              <a:buFontTx/>
              <a:buAutoNum type="arabicPeriod"/>
            </a:pPr>
            <a:r>
              <a:rPr lang="en-NZ" sz="1000" dirty="0"/>
              <a:t>New Zealand Ministry of Health. Bowel Cancer – information at increased risk of bowel cancer. Available at: </a:t>
            </a:r>
            <a:r>
              <a:rPr lang="en-NZ" sz="1000" dirty="0">
                <a:hlinkClick r:id="rId5"/>
              </a:rPr>
              <a:t>https://www.health.govt.nz/system/files/documents/publications/bowel-cancer-2012-update_consumer.pdf</a:t>
            </a:r>
            <a:r>
              <a:rPr lang="en-NZ" sz="1000" dirty="0"/>
              <a:t>.  </a:t>
            </a:r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82B85A59-205D-4C0B-9CD4-7823C1AAF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08536"/>
              </p:ext>
            </p:extLst>
          </p:nvPr>
        </p:nvGraphicFramePr>
        <p:xfrm>
          <a:off x="717256" y="2193310"/>
          <a:ext cx="5935578" cy="388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7FBC8259-788C-4F39-BF5F-55B827F87640}"/>
              </a:ext>
            </a:extLst>
          </p:cNvPr>
          <p:cNvSpPr/>
          <p:nvPr/>
        </p:nvSpPr>
        <p:spPr>
          <a:xfrm>
            <a:off x="1866375" y="1825076"/>
            <a:ext cx="422962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NZ" sz="1400" b="1" dirty="0">
                <a:latin typeface="Arial" charset="0"/>
                <a:cs typeface="Arial" charset="0"/>
              </a:rPr>
              <a:t>Probability of developing bowel cancer by age</a:t>
            </a:r>
            <a:r>
              <a:rPr lang="en-NZ" sz="1400" b="1" baseline="30000" dirty="0">
                <a:latin typeface="Arial" charset="0"/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3960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00C4B59-ACB3-4741-93C2-70BE5A57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88" y="505802"/>
            <a:ext cx="10515600" cy="1122031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Regional distribution of bowel cancer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E500E1-D589-44AE-918B-DB9078DDC01F}"/>
              </a:ext>
            </a:extLst>
          </p:cNvPr>
          <p:cNvSpPr txBox="1"/>
          <p:nvPr/>
        </p:nvSpPr>
        <p:spPr>
          <a:xfrm>
            <a:off x="5194328" y="6674317"/>
            <a:ext cx="7020074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NZ" sz="1000" dirty="0"/>
              <a:t>1. New Zealand Ministry of Health (2016). Cancer: New registrations and deaths 2013. Wellington, New Zealand: Ministry of Health.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49A1EC-C1E6-4F59-B67D-5C272823769A}"/>
              </a:ext>
            </a:extLst>
          </p:cNvPr>
          <p:cNvSpPr/>
          <p:nvPr/>
        </p:nvSpPr>
        <p:spPr>
          <a:xfrm>
            <a:off x="2938417" y="1528675"/>
            <a:ext cx="63151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NZ" sz="1400" b="1" dirty="0">
                <a:latin typeface="Arial" charset="0"/>
                <a:cs typeface="Arial" charset="0"/>
              </a:rPr>
              <a:t>Age-standardised mortality per 100,000 population for bowel cancer</a:t>
            </a:r>
            <a:endParaRPr lang="en-NZ" sz="1400" b="1" baseline="30000" dirty="0">
              <a:latin typeface="Arial" charset="0"/>
              <a:cs typeface="Arial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A44D837-EB42-4B75-8B1A-37407C377B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888780"/>
              </p:ext>
            </p:extLst>
          </p:nvPr>
        </p:nvGraphicFramePr>
        <p:xfrm>
          <a:off x="607088" y="1859982"/>
          <a:ext cx="10994362" cy="433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9C77D85-EB13-452B-9829-BD4E8C340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3300" y="5924751"/>
            <a:ext cx="219075" cy="219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E9E507-D1E3-4B94-B1EE-FF01B61C7891}"/>
              </a:ext>
            </a:extLst>
          </p:cNvPr>
          <p:cNvSpPr txBox="1"/>
          <p:nvPr/>
        </p:nvSpPr>
        <p:spPr>
          <a:xfrm>
            <a:off x="7784123" y="0"/>
            <a:ext cx="443027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/>
              <a:t>This figure is editable so that it can be adapted for individual regions to highlight the incidence, depending on the audience.</a:t>
            </a:r>
          </a:p>
        </p:txBody>
      </p:sp>
    </p:spTree>
    <p:extLst>
      <p:ext uri="{BB962C8B-B14F-4D97-AF65-F5344CB8AC3E}">
        <p14:creationId xmlns:p14="http://schemas.microsoft.com/office/powerpoint/2010/main" val="33196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85142" y="1691509"/>
            <a:ext cx="6013863" cy="1256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en-NZ" sz="2400" dirty="0">
                <a:latin typeface="Arial" charset="0"/>
                <a:cs typeface="Arial" charset="0"/>
              </a:rPr>
              <a:t>Bowel cancer is the 3rd highest cause of cancer-related death among Māori</a:t>
            </a:r>
            <a:r>
              <a:rPr lang="en-NZ" sz="2400" baseline="30000" dirty="0">
                <a:latin typeface="Arial" charset="0"/>
                <a:cs typeface="Arial" charset="0"/>
              </a:rPr>
              <a:t>1,2</a:t>
            </a:r>
          </a:p>
          <a:p>
            <a:pPr marL="800100" lvl="1" defTabSz="990600">
              <a:lnSpc>
                <a:spcPct val="150000"/>
              </a:lnSpc>
              <a:buClr>
                <a:srgbClr val="7030A0"/>
              </a:buClr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Although bowel cancer is more common in </a:t>
            </a:r>
            <a:r>
              <a:rPr lang="en-US" sz="2000" dirty="0">
                <a:latin typeface="Arial" charset="0"/>
                <a:cs typeface="Arial" charset="0"/>
              </a:rPr>
              <a:t>non-</a:t>
            </a:r>
            <a:r>
              <a:rPr lang="en-NZ" sz="2000" dirty="0">
                <a:latin typeface="Arial" charset="0"/>
                <a:cs typeface="Arial" charset="0"/>
              </a:rPr>
              <a:t>Māori, annual incidence and mortality rates are increasing more rapidly in Māori</a:t>
            </a:r>
            <a:r>
              <a:rPr lang="en-NZ" sz="2000" baseline="30000" dirty="0">
                <a:latin typeface="Arial" charset="0"/>
                <a:cs typeface="Arial" charset="0"/>
              </a:rPr>
              <a:t>1-3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648074-24ED-41EC-B110-BE79D4C54DE3}"/>
              </a:ext>
            </a:extLst>
          </p:cNvPr>
          <p:cNvSpPr txBox="1"/>
          <p:nvPr/>
        </p:nvSpPr>
        <p:spPr>
          <a:xfrm>
            <a:off x="2703310" y="6358446"/>
            <a:ext cx="9503438" cy="5539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NZ" sz="1000" dirty="0"/>
              <a:t>1. Robson B, Harris R (</a:t>
            </a:r>
            <a:r>
              <a:rPr lang="en-NZ" sz="1000" dirty="0" err="1"/>
              <a:t>eds</a:t>
            </a:r>
            <a:r>
              <a:rPr lang="en-NZ" sz="1000" dirty="0"/>
              <a:t>). 2007. Hauora: Maori Standards of Health IV. A study of the years 2000–2005. Wellington, New Zealand, </a:t>
            </a:r>
            <a:r>
              <a:rPr lang="en-NZ" sz="1000" dirty="0" err="1"/>
              <a:t>Te</a:t>
            </a:r>
            <a:r>
              <a:rPr lang="en-NZ" sz="1000" dirty="0"/>
              <a:t> </a:t>
            </a:r>
            <a:r>
              <a:rPr lang="en-NZ" sz="1000" dirty="0" err="1"/>
              <a:t>Ropu</a:t>
            </a:r>
            <a:r>
              <a:rPr lang="en-NZ" sz="1000" dirty="0"/>
              <a:t> </a:t>
            </a:r>
            <a:r>
              <a:rPr lang="en-NZ" sz="1000" dirty="0" err="1"/>
              <a:t>Rangahau</a:t>
            </a:r>
            <a:r>
              <a:rPr lang="en-NZ" sz="1000" dirty="0"/>
              <a:t> Hauora a </a:t>
            </a:r>
            <a:r>
              <a:rPr lang="en-NZ" sz="1000" dirty="0" err="1"/>
              <a:t>Eru</a:t>
            </a:r>
            <a:r>
              <a:rPr lang="en-NZ" sz="1000" dirty="0"/>
              <a:t> </a:t>
            </a:r>
            <a:r>
              <a:rPr lang="en-NZ" sz="1000" dirty="0" err="1"/>
              <a:t>Pomare</a:t>
            </a:r>
            <a:r>
              <a:rPr lang="en-NZ" sz="1000" dirty="0"/>
              <a:t>.</a:t>
            </a:r>
          </a:p>
          <a:p>
            <a:pPr algn="r"/>
            <a:r>
              <a:rPr lang="en-NZ" sz="1000" dirty="0"/>
              <a:t>2. New Zealand Ministry of Health (2016). Cancer: New registrations and deaths 2013. Wellington, New Zealand: Ministry of Health.</a:t>
            </a:r>
          </a:p>
          <a:p>
            <a:pPr algn="r"/>
            <a:r>
              <a:rPr lang="en-NZ" sz="1000" dirty="0"/>
              <a:t>3. Shah A, et al. </a:t>
            </a:r>
            <a:r>
              <a:rPr lang="en-NZ" sz="1000" i="1" dirty="0"/>
              <a:t>ANZ J </a:t>
            </a:r>
            <a:r>
              <a:rPr lang="en-NZ" sz="1000" i="1" dirty="0" err="1"/>
              <a:t>Surg</a:t>
            </a:r>
            <a:r>
              <a:rPr lang="en-NZ" sz="1000" i="1" dirty="0"/>
              <a:t> </a:t>
            </a:r>
            <a:r>
              <a:rPr lang="en-NZ" sz="1000" dirty="0"/>
              <a:t>2004;82:258–264.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5CD977-BB54-4095-838A-A63430E7CBB6}"/>
              </a:ext>
            </a:extLst>
          </p:cNvPr>
          <p:cNvGrpSpPr/>
          <p:nvPr/>
        </p:nvGrpSpPr>
        <p:grpSpPr>
          <a:xfrm>
            <a:off x="7124699" y="1688504"/>
            <a:ext cx="3859256" cy="4610949"/>
            <a:chOff x="7004070" y="1739946"/>
            <a:chExt cx="3804267" cy="4405878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E38C2F16-26A2-4C7B-81F3-E17D0C33265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31412510"/>
                </p:ext>
              </p:extLst>
            </p:nvPr>
          </p:nvGraphicFramePr>
          <p:xfrm>
            <a:off x="7004070" y="2213846"/>
            <a:ext cx="3647888" cy="39319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450188-FC42-43D9-92E2-049976011BD4}"/>
                </a:ext>
              </a:extLst>
            </p:cNvPr>
            <p:cNvSpPr/>
            <p:nvPr/>
          </p:nvSpPr>
          <p:spPr>
            <a:xfrm>
              <a:off x="7329692" y="1739946"/>
              <a:ext cx="34786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NZ" sz="1400" b="1" dirty="0">
                  <a:latin typeface="Arial" charset="0"/>
                  <a:cs typeface="Arial" charset="0"/>
                </a:rPr>
                <a:t>Age-standardised mortality per 100,000 population for bowel cancer</a:t>
              </a:r>
              <a:r>
                <a:rPr lang="en-NZ" sz="1400" b="1" baseline="30000" dirty="0">
                  <a:latin typeface="Arial" charset="0"/>
                  <a:cs typeface="Arial" charset="0"/>
                </a:rPr>
                <a:t>2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146F1D-A657-40E4-A8C0-84D98FEA34B8}"/>
              </a:ext>
            </a:extLst>
          </p:cNvPr>
          <p:cNvSpPr/>
          <p:nvPr/>
        </p:nvSpPr>
        <p:spPr>
          <a:xfrm>
            <a:off x="1030948" y="4419875"/>
            <a:ext cx="5792638" cy="149323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NZ" b="1" dirty="0">
                <a:latin typeface="Arial" charset="0"/>
                <a:ea typeface="Arial" charset="0"/>
                <a:cs typeface="Arial" charset="0"/>
              </a:rPr>
              <a:t>If you </a:t>
            </a:r>
            <a:r>
              <a:rPr lang="en-NZ" b="1" dirty="0">
                <a:latin typeface="Arial" charset="0"/>
                <a:cs typeface="Arial" charset="0"/>
              </a:rPr>
              <a:t>are </a:t>
            </a:r>
            <a:r>
              <a:rPr lang="en-US" b="1" dirty="0">
                <a:latin typeface="Arial" charset="0"/>
                <a:cs typeface="Arial" charset="0"/>
              </a:rPr>
              <a:t>M</a:t>
            </a:r>
            <a:r>
              <a:rPr lang="en-NZ" b="1" dirty="0">
                <a:latin typeface="Arial" charset="0"/>
                <a:cs typeface="Arial" charset="0"/>
              </a:rPr>
              <a:t>ā</a:t>
            </a:r>
            <a:r>
              <a:rPr lang="en-US" b="1" dirty="0" err="1">
                <a:latin typeface="Arial" charset="0"/>
                <a:cs typeface="Arial" charset="0"/>
              </a:rPr>
              <a:t>ori</a:t>
            </a:r>
            <a:r>
              <a:rPr lang="en-US" b="1" dirty="0">
                <a:latin typeface="Arial" charset="0"/>
                <a:cs typeface="Arial" charset="0"/>
              </a:rPr>
              <a:t> and </a:t>
            </a:r>
            <a:r>
              <a:rPr lang="en-NZ" b="1" dirty="0">
                <a:latin typeface="Arial" charset="0"/>
                <a:cs typeface="Arial" charset="0"/>
              </a:rPr>
              <a:t>h</a:t>
            </a:r>
            <a:r>
              <a:rPr lang="en-NZ" b="1" dirty="0">
                <a:latin typeface="Arial" charset="0"/>
                <a:ea typeface="Arial" charset="0"/>
                <a:cs typeface="Arial" charset="0"/>
              </a:rPr>
              <a:t>ave any concerns about your bowel cancer risk, consider talking to your GP or </a:t>
            </a:r>
            <a:r>
              <a:rPr lang="en-US" b="1" dirty="0">
                <a:latin typeface="Arial" charset="0"/>
                <a:cs typeface="Arial" charset="0"/>
              </a:rPr>
              <a:t>M</a:t>
            </a:r>
            <a:r>
              <a:rPr lang="en-NZ" b="1" dirty="0">
                <a:latin typeface="Arial" charset="0"/>
                <a:cs typeface="Arial" charset="0"/>
              </a:rPr>
              <a:t>ā</a:t>
            </a:r>
            <a:r>
              <a:rPr lang="en-US" b="1" dirty="0" err="1">
                <a:latin typeface="Arial" charset="0"/>
                <a:cs typeface="Arial" charset="0"/>
              </a:rPr>
              <a:t>ori</a:t>
            </a:r>
            <a:r>
              <a:rPr lang="en-US" b="1" dirty="0">
                <a:latin typeface="Arial" charset="0"/>
                <a:cs typeface="Arial" charset="0"/>
              </a:rPr>
              <a:t>/Pacific Community Health worker</a:t>
            </a:r>
            <a:endParaRPr lang="en-NZ" b="1" baseline="30000" dirty="0">
              <a:latin typeface="Arial" charset="0"/>
              <a:cs typeface="Arial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3B0DB8C-654C-42C1-8E2A-C7A017206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87" y="192394"/>
            <a:ext cx="10515600" cy="1122031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Bowel cancer is an increasing health burden in M</a:t>
            </a:r>
            <a:r>
              <a:rPr lang="en-NZ" dirty="0">
                <a:latin typeface="Arial" charset="0"/>
                <a:cs typeface="Arial" charset="0"/>
              </a:rPr>
              <a:t>ā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ori</a:t>
            </a:r>
            <a:endParaRPr lang="en-NZ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A431997E-4BA0-4C46-AC03-31DE2D0A2552}"/>
              </a:ext>
            </a:extLst>
          </p:cNvPr>
          <p:cNvSpPr/>
          <p:nvPr/>
        </p:nvSpPr>
        <p:spPr>
          <a:xfrm>
            <a:off x="1031718" y="2898189"/>
            <a:ext cx="368100" cy="1256897"/>
          </a:xfrm>
          <a:prstGeom prst="upArrow">
            <a:avLst/>
          </a:prstGeom>
          <a:solidFill>
            <a:srgbClr val="BA8C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CE8D207D-7C49-4A23-BD59-FC2F4F8791A2}"/>
              </a:ext>
            </a:extLst>
          </p:cNvPr>
          <p:cNvSpPr/>
          <p:nvPr/>
        </p:nvSpPr>
        <p:spPr>
          <a:xfrm>
            <a:off x="1205524" y="3579241"/>
            <a:ext cx="322320" cy="575845"/>
          </a:xfrm>
          <a:prstGeom prst="upArrow">
            <a:avLst/>
          </a:prstGeom>
          <a:solidFill>
            <a:srgbClr val="BA8C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305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6E500E1-D589-44AE-918B-DB9078DDC01F}"/>
              </a:ext>
            </a:extLst>
          </p:cNvPr>
          <p:cNvSpPr txBox="1"/>
          <p:nvPr/>
        </p:nvSpPr>
        <p:spPr>
          <a:xfrm>
            <a:off x="5276559" y="6369391"/>
            <a:ext cx="6930189" cy="5539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NZ" sz="1000" dirty="0"/>
              <a:t>*In males; statistics from 2012.</a:t>
            </a:r>
          </a:p>
          <a:p>
            <a:pPr algn="r"/>
            <a:r>
              <a:rPr lang="en-NZ" sz="1000" dirty="0"/>
              <a:t>ASR, age-standardised rate.</a:t>
            </a:r>
          </a:p>
          <a:p>
            <a:pPr marL="228600" indent="-228600" algn="r">
              <a:buAutoNum type="arabicPeriod"/>
            </a:pPr>
            <a:r>
              <a:rPr lang="en-NZ" sz="1000" dirty="0"/>
              <a:t>Stewart BW, Wild CP, editors (2014).World Cancer Report 2014. Lyon, France: International Agency for Research on Cancer.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64AFC0-20C6-4F9F-8655-4BCD64813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870" y="1905404"/>
            <a:ext cx="7900260" cy="426679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87DE0BB-0EB5-4BCD-9994-25B72365E66C}"/>
              </a:ext>
            </a:extLst>
          </p:cNvPr>
          <p:cNvSpPr/>
          <p:nvPr/>
        </p:nvSpPr>
        <p:spPr>
          <a:xfrm>
            <a:off x="3115437" y="1455893"/>
            <a:ext cx="60721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NZ" sz="1400" b="1" dirty="0">
                <a:latin typeface="Arial" charset="0"/>
                <a:cs typeface="Arial" charset="0"/>
              </a:rPr>
              <a:t>Age-standardised incidence per 100,000 population for bowel cancer*</a:t>
            </a:r>
            <a:endParaRPr lang="en-NZ" sz="1400" b="1" baseline="30000" dirty="0">
              <a:latin typeface="Arial" charset="0"/>
              <a:cs typeface="Arial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8130EF8-4A52-4FE8-89DE-4379A2273199}"/>
              </a:ext>
            </a:extLst>
          </p:cNvPr>
          <p:cNvSpPr txBox="1">
            <a:spLocks/>
          </p:cNvSpPr>
          <p:nvPr/>
        </p:nvSpPr>
        <p:spPr>
          <a:xfrm>
            <a:off x="7092736" y="2736004"/>
            <a:ext cx="4654724" cy="21832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NZ" sz="2400" b="1" baseline="300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4680E6-46E8-4437-9A74-AD05A42EA7ED}"/>
              </a:ext>
            </a:extLst>
          </p:cNvPr>
          <p:cNvSpPr/>
          <p:nvPr/>
        </p:nvSpPr>
        <p:spPr>
          <a:xfrm>
            <a:off x="8851125" y="5060766"/>
            <a:ext cx="792000" cy="5539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5F51FD8-BB33-463C-9648-BD398128C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86" y="192394"/>
            <a:ext cx="11337263" cy="1122031"/>
          </a:xfrm>
        </p:spPr>
        <p:txBody>
          <a:bodyPr anchor="t">
            <a:normAutofit fontScale="90000"/>
          </a:bodyPr>
          <a:lstStyle/>
          <a:p>
            <a:r>
              <a:rPr lang="en-NZ" dirty="0">
                <a:latin typeface="Arial" charset="0"/>
                <a:ea typeface="Arial" charset="0"/>
                <a:cs typeface="Arial" charset="0"/>
              </a:rPr>
              <a:t>The incidence of bowel cancer in New Zealand is amongst the highest in the world...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36E1B8-B169-43ED-897E-C27F1B176516}"/>
              </a:ext>
            </a:extLst>
          </p:cNvPr>
          <p:cNvSpPr/>
          <p:nvPr/>
        </p:nvSpPr>
        <p:spPr>
          <a:xfrm>
            <a:off x="4216400" y="5678265"/>
            <a:ext cx="381000" cy="24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7570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2C0E80183BE14696DF198E4A70CF6B" ma:contentTypeVersion="5" ma:contentTypeDescription="Create a new document." ma:contentTypeScope="" ma:versionID="63abd97c1f3ebcc502d91215b1cfa9e5">
  <xsd:schema xmlns:xsd="http://www.w3.org/2001/XMLSchema" xmlns:xs="http://www.w3.org/2001/XMLSchema" xmlns:p="http://schemas.microsoft.com/office/2006/metadata/properties" xmlns:ns2="18e95939-c6e8-4375-9d3b-c1b65070a3e5" targetNamespace="http://schemas.microsoft.com/office/2006/metadata/properties" ma:root="true" ma:fieldsID="4a198adc5a8a67c1f36f5dcbe4f943f2" ns2:_="">
    <xsd:import namespace="18e95939-c6e8-4375-9d3b-c1b65070a3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95939-c6e8-4375-9d3b-c1b65070a3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A9590C-9FC3-47B7-8A0A-661AC7F1AF70}"/>
</file>

<file path=customXml/itemProps2.xml><?xml version="1.0" encoding="utf-8"?>
<ds:datastoreItem xmlns:ds="http://schemas.openxmlformats.org/officeDocument/2006/customXml" ds:itemID="{FC786FAD-28A3-4079-8DB1-138BD4444AD0}"/>
</file>

<file path=customXml/itemProps3.xml><?xml version="1.0" encoding="utf-8"?>
<ds:datastoreItem xmlns:ds="http://schemas.openxmlformats.org/officeDocument/2006/customXml" ds:itemID="{D02DCA02-76E0-4645-8D44-505589B088D5}"/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Words>2983</Words>
  <Application>Microsoft Office PowerPoint</Application>
  <PresentationFormat>Widescreen</PresentationFormat>
  <Paragraphs>382</Paragraphs>
  <Slides>46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Khula</vt:lpstr>
      <vt:lpstr>Wingdings</vt:lpstr>
      <vt:lpstr>Office Theme</vt:lpstr>
      <vt:lpstr>Custom Design</vt:lpstr>
      <vt:lpstr>Detectable.  Treatable.  Beatable.</vt:lpstr>
      <vt:lpstr>Bowel Cancer New Zealand (Inc)    </vt:lpstr>
      <vt:lpstr>Bowel cancer is the 2nd most commonly diagnosed cancer in New Zealand</vt:lpstr>
      <vt:lpstr>1,200+ New Zealanders die from bowel cancer every year1</vt:lpstr>
      <vt:lpstr>Bowel cancer affects people of all ages1,2</vt:lpstr>
      <vt:lpstr>Bowel cancer affects people of all ages1,2</vt:lpstr>
      <vt:lpstr>Regional distribution of bowel cancer</vt:lpstr>
      <vt:lpstr>Bowel cancer is an increasing health burden in Māori</vt:lpstr>
      <vt:lpstr>The incidence of bowel cancer in New Zealand is amongst the highest in the world...</vt:lpstr>
      <vt:lpstr>...and mortality rates are high compared with other countries</vt:lpstr>
      <vt:lpstr>PowerPoint Presentation</vt:lpstr>
      <vt:lpstr>What is bowel cancer?</vt:lpstr>
      <vt:lpstr>What is bowel cancer?</vt:lpstr>
      <vt:lpstr>30–40% of New Zealanders will develop polyps in their lifetime1</vt:lpstr>
      <vt:lpstr>  Bowel cancer can  be beaten.  If detected early, bowel cancer can be  successfully treated in 75% of cases </vt:lpstr>
      <vt:lpstr>PowerPoint Presentation</vt:lpstr>
      <vt:lpstr>Not all patients will present with symptoms of bowel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Faecal immunochemical test (FIT)*</vt:lpstr>
      <vt:lpstr>PowerPoint Presentation</vt:lpstr>
      <vt:lpstr>   What happens if I am diagnosed with bowel cancer?</vt:lpstr>
      <vt:lpstr>PowerPoint Presentation</vt:lpstr>
      <vt:lpstr>PowerPoint Presentation</vt:lpstr>
      <vt:lpstr>PowerPoint Presentation</vt:lpstr>
      <vt:lpstr>PowerPoint Presentation</vt:lpstr>
      <vt:lpstr>Treatment of early-stage bowel cancer</vt:lpstr>
      <vt:lpstr>PowerPoint Presentation</vt:lpstr>
      <vt:lpstr>PowerPoint Presentation</vt:lpstr>
      <vt:lpstr>PowerPoint Presentation</vt:lpstr>
      <vt:lpstr>Treatment of metastatic bowel cancer1,2</vt:lpstr>
      <vt:lpstr>Treatment of metastatic bowel cancer1,2</vt:lpstr>
      <vt:lpstr>Targeted therapies for bowel cancer*1</vt:lpstr>
      <vt:lpstr>What is a monoclonal antibody (mAb)?1</vt:lpstr>
      <vt:lpstr>What happens after first-line therapy?</vt:lpstr>
      <vt:lpstr>PowerPoint Presentation</vt:lpstr>
      <vt:lpstr>PowerPoint Presentation</vt:lpstr>
      <vt:lpstr>PowerPoint Presentation</vt:lpstr>
      <vt:lpstr>PowerPoint Presentation</vt:lpstr>
      <vt:lpstr>Reducing the risk of  bowel cancer</vt:lpstr>
      <vt:lpstr>PowerPoint Presentation</vt:lpstr>
      <vt:lpstr>There is help available</vt:lpstr>
      <vt:lpstr>Thank you to our sponsors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</dc:title>
  <dc:creator>Microsoft Office User</dc:creator>
  <cp:lastModifiedBy>Adrian Patterson</cp:lastModifiedBy>
  <cp:revision>326</cp:revision>
  <dcterms:created xsi:type="dcterms:W3CDTF">2018-02-16T00:05:35Z</dcterms:created>
  <dcterms:modified xsi:type="dcterms:W3CDTF">2018-04-05T04:44:18Z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0x010100D12C0E80183BE14696DF198E4A70CF6B</vt:lpwstr>
  </property>
</Properties>
</file>